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1" d="100"/>
          <a:sy n="71"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1258FD-87B7-4302-A44A-35A51F86E6B2}"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8EBE5F-CD1C-433F-A4D5-5F7F866F4A94}" type="slidenum">
              <a:rPr lang="en-US" smtClean="0"/>
              <a:t>‹#›</a:t>
            </a:fld>
            <a:endParaRPr lang="en-US"/>
          </a:p>
        </p:txBody>
      </p:sp>
    </p:spTree>
    <p:extLst>
      <p:ext uri="{BB962C8B-B14F-4D97-AF65-F5344CB8AC3E}">
        <p14:creationId xmlns:p14="http://schemas.microsoft.com/office/powerpoint/2010/main" val="1089352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22E7D6-EBBC-1348-BC73-FB435228155E}"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2955768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1412617" y="6289951"/>
            <a:ext cx="1012949" cy="366183"/>
          </a:xfrm>
          <a:prstGeom prst="rect">
            <a:avLst/>
          </a:prstGeom>
        </p:spPr>
        <p:txBody>
          <a:bodyPr/>
          <a:lstStyle>
            <a:lvl1pPr>
              <a:defRPr sz="1200">
                <a:solidFill>
                  <a:srgbClr val="5E5E5E"/>
                </a:solidFill>
              </a:defRPr>
            </a:lvl1pPr>
          </a:lstStyle>
          <a:p>
            <a:pPr defTabSz="609585"/>
            <a:fld id="{F47E9614-8499-7C4B-B3C2-309827393B70}" type="datetime1">
              <a:rPr lang="en-US" smtClean="0"/>
              <a:pPr defTabSz="609585"/>
              <a:t>1/18/2018</a:t>
            </a:fld>
            <a:endParaRPr lang="en-US" dirty="0"/>
          </a:p>
        </p:txBody>
      </p:sp>
      <p:sp>
        <p:nvSpPr>
          <p:cNvPr id="6" name="Slide Number Placeholder 5"/>
          <p:cNvSpPr>
            <a:spLocks noGrp="1"/>
          </p:cNvSpPr>
          <p:nvPr>
            <p:ph type="sldNum" sz="quarter" idx="12"/>
          </p:nvPr>
        </p:nvSpPr>
        <p:spPr>
          <a:xfrm>
            <a:off x="570626" y="6289951"/>
            <a:ext cx="486500" cy="366183"/>
          </a:xfrm>
          <a:prstGeom prst="rect">
            <a:avLst/>
          </a:prstGeom>
        </p:spPr>
        <p:txBody>
          <a:bodyPr/>
          <a:lstStyle>
            <a:lvl1pPr>
              <a:defRPr sz="1200">
                <a:solidFill>
                  <a:srgbClr val="5E5E5E"/>
                </a:solidFill>
              </a:defRPr>
            </a:lvl1pPr>
          </a:lstStyle>
          <a:p>
            <a:pPr defTabSz="609585"/>
            <a:fld id="{0892ACDD-5993-5B4D-98B3-FCD2B29F6AAD}" type="slidenum">
              <a:rPr lang="en-US" smtClean="0"/>
              <a:pPr defTabSz="609585"/>
              <a:t>‹#›</a:t>
            </a:fld>
            <a:endParaRPr lang="en-US" dirty="0"/>
          </a:p>
        </p:txBody>
      </p:sp>
      <p:sp>
        <p:nvSpPr>
          <p:cNvPr id="8" name="Text Placeholder 2"/>
          <p:cNvSpPr>
            <a:spLocks noGrp="1"/>
          </p:cNvSpPr>
          <p:nvPr>
            <p:ph idx="1"/>
          </p:nvPr>
        </p:nvSpPr>
        <p:spPr>
          <a:xfrm>
            <a:off x="609600" y="1425901"/>
            <a:ext cx="10972800" cy="4525433"/>
          </a:xfrm>
          <a:prstGeom prst="rect">
            <a:avLst/>
          </a:prstGeom>
        </p:spPr>
        <p:txBody>
          <a:bodyPr vert="horz" lIns="0" tIns="0" rIns="0" bIns="0" rtlCol="0">
            <a:normAutofit/>
          </a:bodyPr>
          <a:lstStyle>
            <a:lvl1pPr>
              <a:buClr>
                <a:srgbClr val="00B2DC"/>
              </a:buClr>
              <a:defRPr/>
            </a:lvl1pPr>
            <a:lvl2pPr>
              <a:buClr>
                <a:srgbClr val="00B2DC"/>
              </a:buClr>
              <a:defRPr/>
            </a:lvl2pPr>
            <a:lvl3pPr>
              <a:buClr>
                <a:srgbClr val="00B2DC"/>
              </a:buClr>
              <a:defRPr/>
            </a:lvl3pPr>
            <a:lvl4pPr>
              <a:buClr>
                <a:srgbClr val="00B2DC"/>
              </a:buCl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Title Placeholder 1"/>
          <p:cNvSpPr>
            <a:spLocks noGrp="1"/>
          </p:cNvSpPr>
          <p:nvPr>
            <p:ph type="title"/>
          </p:nvPr>
        </p:nvSpPr>
        <p:spPr>
          <a:xfrm>
            <a:off x="606304" y="464984"/>
            <a:ext cx="10972800" cy="705336"/>
          </a:xfrm>
          <a:prstGeom prst="rect">
            <a:avLst/>
          </a:prstGeom>
        </p:spPr>
        <p:txBody>
          <a:bodyPr vert="horz" lIns="0" tIns="0" rIns="0" bIns="0" rtlCol="0" anchor="t" anchorCtr="0">
            <a:noAutofit/>
          </a:bodyPr>
          <a:lstStyle>
            <a:lvl1pPr>
              <a:defRPr b="0">
                <a:solidFill>
                  <a:srgbClr val="00558C"/>
                </a:solidFill>
              </a:defRPr>
            </a:lvl1pPr>
          </a:lstStyle>
          <a:p>
            <a:r>
              <a:rPr lang="en-US" dirty="0" smtClean="0"/>
              <a:t>Click to edit Master title style</a:t>
            </a:r>
            <a:endParaRPr lang="en-US" dirty="0"/>
          </a:p>
        </p:txBody>
      </p:sp>
      <p:pic>
        <p:nvPicPr>
          <p:cNvPr id="7" name="Picture 6" descr="Screen Shot 2016-09-01 at 8.42.12 A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0719" y="6331451"/>
            <a:ext cx="338565" cy="302548"/>
          </a:xfrm>
          <a:prstGeom prst="rect">
            <a:avLst/>
          </a:prstGeom>
        </p:spPr>
      </p:pic>
      <p:pic>
        <p:nvPicPr>
          <p:cNvPr id="9" name="Picture 8" descr="Screen Shot 2016-09-01 at 8.42.36 A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8955" y="6331451"/>
            <a:ext cx="356575" cy="302548"/>
          </a:xfrm>
          <a:prstGeom prst="rect">
            <a:avLst/>
          </a:prstGeom>
        </p:spPr>
      </p:pic>
    </p:spTree>
    <p:extLst>
      <p:ext uri="{BB962C8B-B14F-4D97-AF65-F5344CB8AC3E}">
        <p14:creationId xmlns:p14="http://schemas.microsoft.com/office/powerpoint/2010/main" val="365777123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9956" y="0"/>
            <a:ext cx="12192000" cy="6858000"/>
          </a:xfrm>
          <a:prstGeom prst="rect">
            <a:avLst/>
          </a:prstGeom>
        </p:spPr>
      </p:pic>
    </p:spTree>
    <p:extLst>
      <p:ext uri="{BB962C8B-B14F-4D97-AF65-F5344CB8AC3E}">
        <p14:creationId xmlns:p14="http://schemas.microsoft.com/office/powerpoint/2010/main" val="2167357383"/>
      </p:ext>
    </p:extLst>
  </p:cSld>
  <p:clrMap bg1="lt1" tx1="dk1" bg2="lt2" tx2="dk2" accent1="accent1" accent2="accent2" accent3="accent3" accent4="accent4" accent5="accent5" accent6="accent6" hlink="hlink" folHlink="folHlink"/>
  <p:sldLayoutIdLst>
    <p:sldLayoutId id="2147483661" r:id="rId1"/>
  </p:sldLayoutIdLst>
  <p:hf hdr="0" ftr="0"/>
  <p:txStyles>
    <p:titleStyle>
      <a:lvl1pPr algn="l" defTabSz="609585" rtl="0" eaLnBrk="1" latinLnBrk="0" hangingPunct="1">
        <a:spcBef>
          <a:spcPct val="0"/>
        </a:spcBef>
        <a:buNone/>
        <a:defRPr sz="3200" b="1" kern="1200">
          <a:solidFill>
            <a:srgbClr val="FFFFFF"/>
          </a:solidFill>
          <a:latin typeface="Arial"/>
          <a:ea typeface="+mj-ea"/>
          <a:cs typeface="Arial"/>
        </a:defRPr>
      </a:lvl1pPr>
    </p:titleStyle>
    <p:bodyStyle>
      <a:lvl1pPr marL="457189" indent="-457189" algn="l" defTabSz="609585" rtl="0" eaLnBrk="1" latinLnBrk="0" hangingPunct="1">
        <a:spcBef>
          <a:spcPct val="20000"/>
        </a:spcBef>
        <a:buClr>
          <a:srgbClr val="DB0125"/>
        </a:buClr>
        <a:buFont typeface="Arial"/>
        <a:buChar char="•"/>
        <a:defRPr sz="2933" kern="1200">
          <a:solidFill>
            <a:schemeClr val="tx1"/>
          </a:solidFill>
          <a:latin typeface="Arial"/>
          <a:ea typeface="+mn-ea"/>
          <a:cs typeface="Arial"/>
        </a:defRPr>
      </a:lvl1pPr>
      <a:lvl2pPr marL="990575" indent="-380990" algn="l" defTabSz="609585" rtl="0" eaLnBrk="1" latinLnBrk="0" hangingPunct="1">
        <a:spcBef>
          <a:spcPct val="20000"/>
        </a:spcBef>
        <a:buClr>
          <a:srgbClr val="DB0125"/>
        </a:buClr>
        <a:buFont typeface="Arial"/>
        <a:buChar char="•"/>
        <a:defRPr sz="2667" kern="1200">
          <a:solidFill>
            <a:schemeClr val="tx1"/>
          </a:solidFill>
          <a:latin typeface="Arial"/>
          <a:ea typeface="+mn-ea"/>
          <a:cs typeface="Arial"/>
        </a:defRPr>
      </a:lvl2pPr>
      <a:lvl3pPr marL="1523962" indent="-304792" algn="l" defTabSz="609585" rtl="0" eaLnBrk="1" latinLnBrk="0" hangingPunct="1">
        <a:spcBef>
          <a:spcPct val="20000"/>
        </a:spcBef>
        <a:buClr>
          <a:srgbClr val="DB0125"/>
        </a:buClr>
        <a:buFont typeface="Arial"/>
        <a:buChar char="•"/>
        <a:defRPr sz="2400" kern="1200">
          <a:solidFill>
            <a:schemeClr val="tx1"/>
          </a:solidFill>
          <a:latin typeface="Arial"/>
          <a:ea typeface="+mn-ea"/>
          <a:cs typeface="Arial"/>
        </a:defRPr>
      </a:lvl3pPr>
      <a:lvl4pPr marL="2133547" indent="-304792" algn="l" defTabSz="609585" rtl="0" eaLnBrk="1" latinLnBrk="0" hangingPunct="1">
        <a:spcBef>
          <a:spcPct val="20000"/>
        </a:spcBef>
        <a:buClr>
          <a:srgbClr val="DB0125"/>
        </a:buClr>
        <a:buFont typeface="Arial"/>
        <a:buChar char="•"/>
        <a:defRPr sz="2400" kern="1200">
          <a:solidFill>
            <a:schemeClr val="tx1"/>
          </a:solidFill>
          <a:latin typeface="Arial"/>
          <a:ea typeface="+mn-ea"/>
          <a:cs typeface="Arial"/>
        </a:defRPr>
      </a:lvl4pPr>
      <a:lvl5pPr marL="2743131" indent="-304792" algn="l" defTabSz="609585" rtl="0" eaLnBrk="1" latinLnBrk="0" hangingPunct="1">
        <a:spcBef>
          <a:spcPct val="20000"/>
        </a:spcBef>
        <a:buClr>
          <a:srgbClr val="DB0125"/>
        </a:buClr>
        <a:buFont typeface="Arial"/>
        <a:buChar char="•"/>
        <a:defRPr sz="2400" kern="1200">
          <a:solidFill>
            <a:schemeClr val="tx1"/>
          </a:solidFill>
          <a:latin typeface="Arial"/>
          <a:ea typeface="+mn-ea"/>
          <a:cs typeface="Arial"/>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892ACDD-5993-5B4D-98B3-FCD2B29F6AAD}" type="slidenum">
              <a:rPr lang="en-US" smtClean="0"/>
              <a:pPr/>
              <a:t>1</a:t>
            </a:fld>
            <a:endParaRPr lang="en-US" dirty="0"/>
          </a:p>
        </p:txBody>
      </p:sp>
      <p:sp>
        <p:nvSpPr>
          <p:cNvPr id="5" name="Title 4"/>
          <p:cNvSpPr>
            <a:spLocks noGrp="1"/>
          </p:cNvSpPr>
          <p:nvPr>
            <p:ph type="title"/>
          </p:nvPr>
        </p:nvSpPr>
        <p:spPr>
          <a:xfrm>
            <a:off x="417619" y="464984"/>
            <a:ext cx="10972800" cy="705336"/>
          </a:xfrm>
        </p:spPr>
        <p:txBody>
          <a:bodyPr/>
          <a:lstStyle/>
          <a:p>
            <a:r>
              <a:rPr lang="en-US" dirty="0" smtClean="0"/>
              <a:t>Controlling, Securing and Optimizing AWS </a:t>
            </a:r>
            <a:endParaRPr lang="en-US" dirty="0"/>
          </a:p>
        </p:txBody>
      </p:sp>
      <p:sp>
        <p:nvSpPr>
          <p:cNvPr id="8" name="TextBox 7"/>
          <p:cNvSpPr txBox="1"/>
          <p:nvPr/>
        </p:nvSpPr>
        <p:spPr>
          <a:xfrm>
            <a:off x="428396" y="1293821"/>
            <a:ext cx="2639080" cy="225767"/>
          </a:xfrm>
          <a:prstGeom prst="rect">
            <a:avLst/>
          </a:prstGeom>
          <a:noFill/>
        </p:spPr>
        <p:txBody>
          <a:bodyPr wrap="square" lIns="0" tIns="0" rIns="0" bIns="0" rtlCol="0">
            <a:spAutoFit/>
          </a:bodyPr>
          <a:lstStyle/>
          <a:p>
            <a:pPr defTabSz="609585"/>
            <a:r>
              <a:rPr lang="en-US" sz="1467" b="1" dirty="0">
                <a:solidFill>
                  <a:srgbClr val="00B2DC"/>
                </a:solidFill>
                <a:latin typeface="Arial"/>
                <a:cs typeface="Arial"/>
              </a:rPr>
              <a:t>Overview</a:t>
            </a:r>
          </a:p>
        </p:txBody>
      </p:sp>
      <p:sp>
        <p:nvSpPr>
          <p:cNvPr id="10" name="TextBox 9"/>
          <p:cNvSpPr txBox="1"/>
          <p:nvPr/>
        </p:nvSpPr>
        <p:spPr>
          <a:xfrm>
            <a:off x="6042394" y="1293820"/>
            <a:ext cx="2187207" cy="225767"/>
          </a:xfrm>
          <a:prstGeom prst="rect">
            <a:avLst/>
          </a:prstGeom>
          <a:noFill/>
        </p:spPr>
        <p:txBody>
          <a:bodyPr wrap="square" lIns="0" tIns="0" rIns="0" bIns="0" rtlCol="0">
            <a:spAutoFit/>
          </a:bodyPr>
          <a:lstStyle/>
          <a:p>
            <a:pPr defTabSz="609585"/>
            <a:r>
              <a:rPr lang="en-US" sz="1467" b="1" dirty="0">
                <a:solidFill>
                  <a:srgbClr val="00B2DC"/>
                </a:solidFill>
                <a:latin typeface="Arial"/>
                <a:cs typeface="Arial"/>
              </a:rPr>
              <a:t>Conversation Starters</a:t>
            </a:r>
            <a:endParaRPr lang="en-US" sz="1467" dirty="0">
              <a:solidFill>
                <a:srgbClr val="00B2DC"/>
              </a:solidFill>
              <a:latin typeface="Arial"/>
              <a:cs typeface="Arial"/>
            </a:endParaRPr>
          </a:p>
        </p:txBody>
      </p:sp>
      <p:sp>
        <p:nvSpPr>
          <p:cNvPr id="11" name="TextBox 10"/>
          <p:cNvSpPr txBox="1"/>
          <p:nvPr/>
        </p:nvSpPr>
        <p:spPr>
          <a:xfrm>
            <a:off x="3121864" y="1293821"/>
            <a:ext cx="2718115" cy="225767"/>
          </a:xfrm>
          <a:prstGeom prst="rect">
            <a:avLst/>
          </a:prstGeom>
          <a:noFill/>
        </p:spPr>
        <p:txBody>
          <a:bodyPr wrap="square" lIns="0" tIns="0" rIns="0" bIns="0" rtlCol="0">
            <a:spAutoFit/>
          </a:bodyPr>
          <a:lstStyle/>
          <a:p>
            <a:pPr defTabSz="609585"/>
            <a:r>
              <a:rPr lang="en-US" sz="1467" b="1" dirty="0">
                <a:solidFill>
                  <a:srgbClr val="00B2DC"/>
                </a:solidFill>
                <a:latin typeface="Arial"/>
                <a:cs typeface="Arial"/>
              </a:rPr>
              <a:t>Challenges </a:t>
            </a:r>
            <a:endParaRPr lang="en-US" sz="1467" dirty="0">
              <a:solidFill>
                <a:srgbClr val="00B2DC"/>
              </a:solidFill>
              <a:latin typeface="Arial"/>
              <a:cs typeface="Arial"/>
            </a:endParaRPr>
          </a:p>
        </p:txBody>
      </p:sp>
      <p:sp>
        <p:nvSpPr>
          <p:cNvPr id="12" name="TextBox 11"/>
          <p:cNvSpPr txBox="1"/>
          <p:nvPr/>
        </p:nvSpPr>
        <p:spPr>
          <a:xfrm>
            <a:off x="3121865" y="4699925"/>
            <a:ext cx="2294279" cy="225767"/>
          </a:xfrm>
          <a:prstGeom prst="rect">
            <a:avLst/>
          </a:prstGeom>
          <a:noFill/>
        </p:spPr>
        <p:txBody>
          <a:bodyPr wrap="square" lIns="0" tIns="0" rIns="0" bIns="0" rtlCol="0">
            <a:spAutoFit/>
          </a:bodyPr>
          <a:lstStyle/>
          <a:p>
            <a:pPr defTabSz="609585"/>
            <a:r>
              <a:rPr lang="en-US" sz="1467" b="1" dirty="0">
                <a:solidFill>
                  <a:srgbClr val="00B2DC"/>
                </a:solidFill>
                <a:latin typeface="Arial"/>
                <a:cs typeface="Arial"/>
              </a:rPr>
              <a:t>Target Market</a:t>
            </a:r>
            <a:endParaRPr lang="en-US" sz="1467" dirty="0">
              <a:solidFill>
                <a:srgbClr val="00B2DC"/>
              </a:solidFill>
              <a:latin typeface="Arial"/>
              <a:cs typeface="Arial"/>
            </a:endParaRPr>
          </a:p>
        </p:txBody>
      </p:sp>
      <p:sp>
        <p:nvSpPr>
          <p:cNvPr id="13" name="TextBox 12"/>
          <p:cNvSpPr txBox="1"/>
          <p:nvPr/>
        </p:nvSpPr>
        <p:spPr>
          <a:xfrm>
            <a:off x="3029034" y="1573111"/>
            <a:ext cx="2461377" cy="2769989"/>
          </a:xfrm>
          <a:prstGeom prst="rect">
            <a:avLst/>
          </a:prstGeom>
          <a:noFill/>
        </p:spPr>
        <p:txBody>
          <a:bodyPr wrap="square" lIns="0" tIns="0" rIns="0" bIns="0" rtlCol="0">
            <a:spAutoFit/>
          </a:bodyPr>
          <a:lstStyle/>
          <a:p>
            <a:pPr marL="228594" indent="-228594" defTabSz="609585" fontAlgn="t">
              <a:buFont typeface="Arial" panose="020B0604020202020204" pitchFamily="34" charset="0"/>
              <a:buChar char="•"/>
            </a:pPr>
            <a:r>
              <a:rPr lang="en-US" sz="1200" dirty="0">
                <a:solidFill>
                  <a:srgbClr val="575757"/>
                </a:solidFill>
                <a:latin typeface="Arial" panose="020B0604020202020204" pitchFamily="34" charset="0"/>
                <a:cs typeface="Arial" panose="020B0604020202020204" pitchFamily="34" charset="0"/>
              </a:rPr>
              <a:t>Decentralized AWS Usage and lack company-wide governance </a:t>
            </a:r>
          </a:p>
          <a:p>
            <a:pPr marL="228594" indent="-228594" defTabSz="609585" fontAlgn="t">
              <a:buFont typeface="Arial" panose="020B0604020202020204" pitchFamily="34" charset="0"/>
              <a:buChar char="•"/>
            </a:pPr>
            <a:r>
              <a:rPr lang="en-US" sz="1200" dirty="0">
                <a:solidFill>
                  <a:srgbClr val="575757"/>
                </a:solidFill>
                <a:latin typeface="Arial" panose="020B0604020202020204" pitchFamily="34" charset="0"/>
                <a:cs typeface="Arial" panose="020B0604020202020204" pitchFamily="34" charset="0"/>
              </a:rPr>
              <a:t>No visibility into spending and lack automated processes to manage the spend</a:t>
            </a:r>
          </a:p>
          <a:p>
            <a:pPr marL="228594" indent="-228594" defTabSz="609585" fontAlgn="t">
              <a:buFont typeface="Arial" panose="020B0604020202020204" pitchFamily="34" charset="0"/>
              <a:buChar char="•"/>
            </a:pPr>
            <a:r>
              <a:rPr lang="en-US" sz="1200" dirty="0">
                <a:solidFill>
                  <a:srgbClr val="575757"/>
                </a:solidFill>
                <a:latin typeface="Arial" panose="020B0604020202020204" pitchFamily="34" charset="0"/>
                <a:cs typeface="Arial" panose="020B0604020202020204" pitchFamily="34" charset="0"/>
              </a:rPr>
              <a:t>Lack the analytical tools and resources for ongoing optimization and security best practices</a:t>
            </a:r>
          </a:p>
          <a:p>
            <a:pPr marL="228594" indent="-228594" defTabSz="609585" fontAlgn="t">
              <a:buFont typeface="Arial" panose="020B0604020202020204" pitchFamily="34" charset="0"/>
              <a:buChar char="•"/>
            </a:pPr>
            <a:r>
              <a:rPr lang="en-US" sz="1200" dirty="0">
                <a:solidFill>
                  <a:srgbClr val="575757"/>
                </a:solidFill>
                <a:latin typeface="Arial" panose="020B0604020202020204" pitchFamily="34" charset="0"/>
                <a:cs typeface="Arial" panose="020B0604020202020204" pitchFamily="34" charset="0"/>
              </a:rPr>
              <a:t>Complexity of the number of EC2 specific services and not using best option for the use case</a:t>
            </a:r>
          </a:p>
          <a:p>
            <a:pPr marL="228594" indent="-228594" defTabSz="609585" fontAlgn="t">
              <a:buFont typeface="Arial" panose="020B0604020202020204" pitchFamily="34" charset="0"/>
              <a:buChar char="•"/>
            </a:pPr>
            <a:r>
              <a:rPr lang="en-US" sz="1200" dirty="0">
                <a:solidFill>
                  <a:srgbClr val="575757"/>
                </a:solidFill>
                <a:latin typeface="Arial" panose="020B0604020202020204" pitchFamily="34" charset="0"/>
                <a:cs typeface="Arial" panose="020B0604020202020204" pitchFamily="34" charset="0"/>
              </a:rPr>
              <a:t>Inability / inaccurate departmental chargeback</a:t>
            </a:r>
          </a:p>
        </p:txBody>
      </p:sp>
      <p:sp>
        <p:nvSpPr>
          <p:cNvPr id="14" name="TextBox 13"/>
          <p:cNvSpPr txBox="1"/>
          <p:nvPr/>
        </p:nvSpPr>
        <p:spPr>
          <a:xfrm>
            <a:off x="270713" y="1606237"/>
            <a:ext cx="2329596" cy="3508653"/>
          </a:xfrm>
          <a:prstGeom prst="rect">
            <a:avLst/>
          </a:prstGeom>
          <a:noFill/>
        </p:spPr>
        <p:txBody>
          <a:bodyPr wrap="square" lIns="0" tIns="0" rIns="0" bIns="0" rtlCol="0">
            <a:spAutoFit/>
          </a:bodyPr>
          <a:lstStyle/>
          <a:p>
            <a:pPr defTabSz="609585"/>
            <a:r>
              <a:rPr lang="en-US" sz="1200" dirty="0">
                <a:solidFill>
                  <a:srgbClr val="575757"/>
                </a:solidFill>
                <a:latin typeface="Arial" panose="020B0604020202020204" pitchFamily="34" charset="0"/>
                <a:cs typeface="Arial" panose="020B0604020202020204" pitchFamily="34" charset="0"/>
              </a:rPr>
              <a:t>The rapid pace of public cloud adoption continues as organizations look to increase business agility while minimizing data center costs.   However, many organizations are challenged with having the access and control needed to automate provisioning, governing, and managing Cloud Providers.</a:t>
            </a:r>
          </a:p>
          <a:p>
            <a:pPr defTabSz="609585"/>
            <a:endParaRPr lang="en-US" sz="1200" dirty="0">
              <a:solidFill>
                <a:srgbClr val="575757"/>
              </a:solidFill>
              <a:latin typeface="Arial" panose="020B0604020202020204" pitchFamily="34" charset="0"/>
              <a:cs typeface="Arial" panose="020B0604020202020204" pitchFamily="34" charset="0"/>
            </a:endParaRPr>
          </a:p>
          <a:p>
            <a:pPr defTabSz="609585"/>
            <a:r>
              <a:rPr lang="en-US" sz="1200" dirty="0">
                <a:solidFill>
                  <a:srgbClr val="575757"/>
                </a:solidFill>
                <a:latin typeface="Arial" panose="020B0604020202020204" pitchFamily="34" charset="0"/>
                <a:cs typeface="Arial" panose="020B0604020202020204" pitchFamily="34" charset="0"/>
              </a:rPr>
              <a:t>Tech Data StreamOne Enterprise Solutions is tightly integrated with top Cloud </a:t>
            </a:r>
            <a:r>
              <a:rPr lang="en-US" sz="1200" dirty="0" smtClean="0">
                <a:solidFill>
                  <a:srgbClr val="575757"/>
                </a:solidFill>
                <a:latin typeface="Arial" panose="020B0604020202020204" pitchFamily="34" charset="0"/>
                <a:cs typeface="Arial" panose="020B0604020202020204" pitchFamily="34" charset="0"/>
              </a:rPr>
              <a:t>Providers including AWS. With </a:t>
            </a:r>
            <a:r>
              <a:rPr lang="en-US" sz="1200" dirty="0">
                <a:solidFill>
                  <a:srgbClr val="575757"/>
                </a:solidFill>
                <a:latin typeface="Arial" panose="020B0604020202020204" pitchFamily="34" charset="0"/>
                <a:cs typeface="Arial" panose="020B0604020202020204" pitchFamily="34" charset="0"/>
              </a:rPr>
              <a:t>StreamOne Enterprise Solutions, users have self-service dashboard access to automate provisioning governing, and managing Cloud Providers.</a:t>
            </a:r>
          </a:p>
        </p:txBody>
      </p:sp>
      <p:cxnSp>
        <p:nvCxnSpPr>
          <p:cNvPr id="38" name="Straight Connector 37"/>
          <p:cNvCxnSpPr/>
          <p:nvPr/>
        </p:nvCxnSpPr>
        <p:spPr>
          <a:xfrm flipV="1">
            <a:off x="2870000" y="1293820"/>
            <a:ext cx="0" cy="4588392"/>
          </a:xfrm>
          <a:prstGeom prst="line">
            <a:avLst/>
          </a:prstGeom>
          <a:ln w="3175" cmpd="sng">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flipV="1">
            <a:off x="5776685" y="1293820"/>
            <a:ext cx="0" cy="4588392"/>
          </a:xfrm>
          <a:prstGeom prst="line">
            <a:avLst/>
          </a:prstGeom>
          <a:ln w="3175" cmpd="sng">
            <a:solidFill>
              <a:schemeClr val="bg2"/>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flipV="1">
            <a:off x="8460388" y="1293820"/>
            <a:ext cx="0" cy="4588392"/>
          </a:xfrm>
          <a:prstGeom prst="line">
            <a:avLst/>
          </a:prstGeom>
          <a:ln w="3175" cmpd="sng">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3121864" y="5061635"/>
            <a:ext cx="2464317" cy="572464"/>
          </a:xfrm>
          <a:prstGeom prst="rect">
            <a:avLst/>
          </a:prstGeom>
          <a:noFill/>
        </p:spPr>
        <p:txBody>
          <a:bodyPr wrap="square" lIns="0" tIns="0" rIns="0" bIns="0" rtlCol="0">
            <a:spAutoFit/>
          </a:bodyPr>
          <a:lstStyle/>
          <a:p>
            <a:pPr marL="228594" indent="-228594" defTabSz="609585">
              <a:buFont typeface="Arial" panose="020B0604020202020204" pitchFamily="34" charset="0"/>
              <a:buChar char="•"/>
            </a:pPr>
            <a:r>
              <a:rPr lang="en-US" sz="1200" dirty="0">
                <a:solidFill>
                  <a:srgbClr val="575757"/>
                </a:solidFill>
                <a:latin typeface="Arial" panose="020B0604020202020204" pitchFamily="34" charset="0"/>
                <a:cs typeface="Arial" panose="020B0604020202020204" pitchFamily="34" charset="0"/>
              </a:rPr>
              <a:t>Larger end-users with </a:t>
            </a:r>
            <a:r>
              <a:rPr lang="en-US" sz="1200" dirty="0" smtClean="0">
                <a:solidFill>
                  <a:srgbClr val="575757"/>
                </a:solidFill>
                <a:latin typeface="Arial" panose="020B0604020202020204" pitchFamily="34" charset="0"/>
                <a:cs typeface="Arial" panose="020B0604020202020204" pitchFamily="34" charset="0"/>
              </a:rPr>
              <a:t>multiple AWS accounts.</a:t>
            </a:r>
            <a:endParaRPr lang="en-US" sz="1200" dirty="0">
              <a:solidFill>
                <a:srgbClr val="575757"/>
              </a:solidFill>
              <a:latin typeface="Arial" panose="020B0604020202020204" pitchFamily="34" charset="0"/>
              <a:cs typeface="Arial" panose="020B0604020202020204" pitchFamily="34" charset="0"/>
            </a:endParaRPr>
          </a:p>
          <a:p>
            <a:pPr defTabSz="609585">
              <a:lnSpc>
                <a:spcPct val="110000"/>
              </a:lnSpc>
            </a:pPr>
            <a:endParaRPr lang="en-US" sz="1200" dirty="0">
              <a:solidFill>
                <a:srgbClr val="575757"/>
              </a:solidFill>
              <a:latin typeface="Arial"/>
              <a:cs typeface="Arial"/>
            </a:endParaRPr>
          </a:p>
        </p:txBody>
      </p:sp>
      <p:sp>
        <p:nvSpPr>
          <p:cNvPr id="4" name="Rectangle 3"/>
          <p:cNvSpPr/>
          <p:nvPr/>
        </p:nvSpPr>
        <p:spPr>
          <a:xfrm>
            <a:off x="5852267" y="1587469"/>
            <a:ext cx="2593607" cy="5447645"/>
          </a:xfrm>
          <a:prstGeom prst="rect">
            <a:avLst/>
          </a:prstGeom>
        </p:spPr>
        <p:txBody>
          <a:bodyPr wrap="square">
            <a:spAutoFit/>
          </a:bodyPr>
          <a:lstStyle/>
          <a:p>
            <a:pPr marL="232828" indent="-232828" defTabSz="609585">
              <a:buFont typeface="Arial" panose="020B0604020202020204" pitchFamily="34" charset="0"/>
              <a:buChar char="•"/>
            </a:pPr>
            <a:r>
              <a:rPr lang="en-US" sz="1200" dirty="0" smtClean="0">
                <a:solidFill>
                  <a:srgbClr val="575757"/>
                </a:solidFill>
                <a:latin typeface="Arial" panose="020B0604020202020204" pitchFamily="34" charset="0"/>
                <a:cs typeface="Arial" panose="020B0604020202020204" pitchFamily="34" charset="0"/>
              </a:rPr>
              <a:t>What </a:t>
            </a:r>
            <a:r>
              <a:rPr lang="en-US" sz="1200" dirty="0">
                <a:solidFill>
                  <a:srgbClr val="575757"/>
                </a:solidFill>
                <a:latin typeface="Arial" panose="020B0604020202020204" pitchFamily="34" charset="0"/>
                <a:cs typeface="Arial" panose="020B0604020202020204" pitchFamily="34" charset="0"/>
              </a:rPr>
              <a:t>cloud providers are you using?</a:t>
            </a:r>
          </a:p>
          <a:p>
            <a:pPr marL="232828" indent="-232828" defTabSz="609585">
              <a:buFont typeface="Arial" panose="020B0604020202020204" pitchFamily="34" charset="0"/>
              <a:buChar char="•"/>
            </a:pPr>
            <a:r>
              <a:rPr lang="en-US" sz="1200" dirty="0">
                <a:solidFill>
                  <a:srgbClr val="575757"/>
                </a:solidFill>
                <a:latin typeface="Arial" panose="020B0604020202020204" pitchFamily="34" charset="0"/>
                <a:cs typeface="Arial" panose="020B0604020202020204" pitchFamily="34" charset="0"/>
              </a:rPr>
              <a:t>Are you direct with the Cloud Provider or work with another reseller?</a:t>
            </a:r>
          </a:p>
          <a:p>
            <a:pPr marL="232828" indent="-232828" defTabSz="609585">
              <a:buFont typeface="Arial" panose="020B0604020202020204" pitchFamily="34" charset="0"/>
              <a:buChar char="•"/>
            </a:pPr>
            <a:r>
              <a:rPr lang="en-US" sz="1200" dirty="0">
                <a:solidFill>
                  <a:srgbClr val="575757"/>
                </a:solidFill>
                <a:latin typeface="Arial" panose="020B0604020202020204" pitchFamily="34" charset="0"/>
                <a:cs typeface="Arial" panose="020B0604020202020204" pitchFamily="34" charset="0"/>
              </a:rPr>
              <a:t>How large is your monthly cloud spend by cloud provider</a:t>
            </a:r>
            <a:r>
              <a:rPr lang="en-US" sz="1200" dirty="0" smtClean="0">
                <a:solidFill>
                  <a:srgbClr val="575757"/>
                </a:solidFill>
                <a:latin typeface="Arial" panose="020B0604020202020204" pitchFamily="34" charset="0"/>
                <a:cs typeface="Arial" panose="020B0604020202020204" pitchFamily="34" charset="0"/>
              </a:rPr>
              <a:t>? </a:t>
            </a:r>
          </a:p>
          <a:p>
            <a:pPr marL="232828" indent="-232828" defTabSz="609585">
              <a:buFont typeface="Arial" panose="020B0604020202020204" pitchFamily="34" charset="0"/>
              <a:buChar char="•"/>
            </a:pPr>
            <a:r>
              <a:rPr lang="en-US" sz="1200" dirty="0" smtClean="0">
                <a:solidFill>
                  <a:srgbClr val="575757"/>
                </a:solidFill>
                <a:latin typeface="Arial" panose="020B0604020202020204" pitchFamily="34" charset="0"/>
                <a:cs typeface="Arial" panose="020B0604020202020204" pitchFamily="34" charset="0"/>
              </a:rPr>
              <a:t>Are your accounts consolidated to take advantage of tiered usage and support discounts?</a:t>
            </a:r>
            <a:endParaRPr lang="en-US" sz="1200" dirty="0">
              <a:solidFill>
                <a:srgbClr val="575757"/>
              </a:solidFill>
              <a:latin typeface="Arial" panose="020B0604020202020204" pitchFamily="34" charset="0"/>
              <a:cs typeface="Arial" panose="020B0604020202020204" pitchFamily="34" charset="0"/>
            </a:endParaRPr>
          </a:p>
          <a:p>
            <a:pPr marL="232828" indent="-232828" defTabSz="609585">
              <a:buFont typeface="Arial" panose="020B0604020202020204" pitchFamily="34" charset="0"/>
              <a:buChar char="•"/>
            </a:pPr>
            <a:r>
              <a:rPr lang="en-US" sz="1200" dirty="0">
                <a:solidFill>
                  <a:srgbClr val="575757"/>
                </a:solidFill>
                <a:latin typeface="Arial" panose="020B0604020202020204" pitchFamily="34" charset="0"/>
                <a:cs typeface="Arial" panose="020B0604020202020204" pitchFamily="34" charset="0"/>
              </a:rPr>
              <a:t>What level of visibility do you have into your cloud spend across your organization?</a:t>
            </a:r>
          </a:p>
          <a:p>
            <a:pPr marL="232828" indent="-232828" defTabSz="609585">
              <a:buFont typeface="Arial" panose="020B0604020202020204" pitchFamily="34" charset="0"/>
              <a:buChar char="•"/>
            </a:pPr>
            <a:r>
              <a:rPr lang="en-US" sz="1200" dirty="0">
                <a:solidFill>
                  <a:srgbClr val="575757"/>
                </a:solidFill>
                <a:latin typeface="Arial" panose="020B0604020202020204" pitchFamily="34" charset="0"/>
                <a:cs typeface="Arial" panose="020B0604020202020204" pitchFamily="34" charset="0"/>
              </a:rPr>
              <a:t>Do you feel confident that you are optimizing your Cloud spend today?</a:t>
            </a:r>
          </a:p>
          <a:p>
            <a:pPr marL="232828" indent="-232828" defTabSz="609585">
              <a:buFont typeface="Arial" panose="020B0604020202020204" pitchFamily="34" charset="0"/>
              <a:buChar char="•"/>
            </a:pPr>
            <a:r>
              <a:rPr lang="en-US" sz="1200" dirty="0">
                <a:solidFill>
                  <a:srgbClr val="575757"/>
                </a:solidFill>
                <a:latin typeface="Arial" panose="020B0604020202020204" pitchFamily="34" charset="0"/>
                <a:cs typeface="Arial" panose="020B0604020202020204" pitchFamily="34" charset="0"/>
              </a:rPr>
              <a:t>How do you currently govern who has the ability to provision?</a:t>
            </a:r>
          </a:p>
          <a:p>
            <a:pPr marL="232828" indent="-232828" defTabSz="609585">
              <a:buFont typeface="Arial" panose="020B0604020202020204" pitchFamily="34" charset="0"/>
              <a:buChar char="•"/>
            </a:pPr>
            <a:r>
              <a:rPr lang="en-US" sz="1200" dirty="0">
                <a:solidFill>
                  <a:srgbClr val="575757"/>
                </a:solidFill>
                <a:latin typeface="Arial" panose="020B0604020202020204" pitchFamily="34" charset="0"/>
                <a:cs typeface="Arial" panose="020B0604020202020204" pitchFamily="34" charset="0"/>
              </a:rPr>
              <a:t>Do you have challenges with billing </a:t>
            </a:r>
            <a:r>
              <a:rPr lang="en-US" sz="1200" dirty="0" err="1">
                <a:solidFill>
                  <a:srgbClr val="575757"/>
                </a:solidFill>
                <a:latin typeface="Arial" panose="020B0604020202020204" pitchFamily="34" charset="0"/>
                <a:cs typeface="Arial" panose="020B0604020202020204" pitchFamily="34" charset="0"/>
              </a:rPr>
              <a:t>IaaS</a:t>
            </a:r>
            <a:r>
              <a:rPr lang="en-US" sz="1200" dirty="0">
                <a:solidFill>
                  <a:srgbClr val="575757"/>
                </a:solidFill>
                <a:latin typeface="Arial" panose="020B0604020202020204" pitchFamily="34" charset="0"/>
                <a:cs typeface="Arial" panose="020B0604020202020204" pitchFamily="34" charset="0"/>
              </a:rPr>
              <a:t>, and chargebacks? </a:t>
            </a:r>
          </a:p>
          <a:p>
            <a:pPr marL="232828" indent="-232828" defTabSz="609585">
              <a:buFont typeface="Arial" panose="020B0604020202020204" pitchFamily="34" charset="0"/>
              <a:buChar char="•"/>
            </a:pPr>
            <a:r>
              <a:rPr lang="en-US" sz="1200" dirty="0">
                <a:solidFill>
                  <a:srgbClr val="575757"/>
                </a:solidFill>
                <a:latin typeface="Arial" panose="020B0604020202020204" pitchFamily="34" charset="0"/>
                <a:cs typeface="Arial" panose="020B0604020202020204" pitchFamily="34" charset="0"/>
              </a:rPr>
              <a:t>Would you like to consolidate billing from multiple cloud providers?</a:t>
            </a:r>
          </a:p>
          <a:p>
            <a:pPr marL="232828" indent="-232828" defTabSz="609585">
              <a:buFont typeface="Arial" panose="020B0604020202020204" pitchFamily="34" charset="0"/>
              <a:buChar char="•"/>
            </a:pPr>
            <a:r>
              <a:rPr lang="en-US" sz="1200" dirty="0">
                <a:solidFill>
                  <a:srgbClr val="575757"/>
                </a:solidFill>
                <a:latin typeface="Arial" panose="020B0604020202020204" pitchFamily="34" charset="0"/>
                <a:cs typeface="Arial" panose="020B0604020202020204" pitchFamily="34" charset="0"/>
              </a:rPr>
              <a:t>How are you managing security? </a:t>
            </a:r>
            <a:endParaRPr lang="en-US" sz="1200" dirty="0" smtClean="0">
              <a:solidFill>
                <a:srgbClr val="575757"/>
              </a:solidFill>
              <a:latin typeface="Arial" panose="020B0604020202020204" pitchFamily="34" charset="0"/>
              <a:cs typeface="Arial" panose="020B0604020202020204" pitchFamily="34" charset="0"/>
            </a:endParaRPr>
          </a:p>
          <a:p>
            <a:pPr marL="232828" indent="-232828" defTabSz="609585">
              <a:buFont typeface="Arial" panose="020B0604020202020204" pitchFamily="34" charset="0"/>
              <a:buChar char="•"/>
            </a:pPr>
            <a:r>
              <a:rPr lang="en-US" sz="1200" dirty="0">
                <a:solidFill>
                  <a:srgbClr val="575757"/>
                </a:solidFill>
                <a:latin typeface="Arial" panose="020B0604020202020204" pitchFamily="34" charset="0"/>
                <a:cs typeface="Arial" panose="020B0604020202020204" pitchFamily="34" charset="0"/>
              </a:rPr>
              <a:t>Do you have the skilled staff to manage you AWS environment?</a:t>
            </a:r>
          </a:p>
          <a:p>
            <a:pPr marL="232828" indent="-232828" defTabSz="609585">
              <a:buFont typeface="Arial" panose="020B0604020202020204" pitchFamily="34" charset="0"/>
              <a:buChar char="•"/>
            </a:pPr>
            <a:endParaRPr lang="en-US" sz="1200" dirty="0">
              <a:solidFill>
                <a:srgbClr val="575757"/>
              </a:solidFill>
              <a:latin typeface="Arial" panose="020B0604020202020204" pitchFamily="34" charset="0"/>
              <a:cs typeface="Arial" panose="020B0604020202020204" pitchFamily="34" charset="0"/>
            </a:endParaRPr>
          </a:p>
          <a:p>
            <a:pPr marL="232828" indent="-232828" defTabSz="609585">
              <a:buFont typeface="Arial" panose="020B0604020202020204" pitchFamily="34" charset="0"/>
              <a:buChar char="•"/>
            </a:pPr>
            <a:endParaRPr lang="en-US" sz="1200" dirty="0">
              <a:solidFill>
                <a:srgbClr val="575757"/>
              </a:solidFill>
              <a:latin typeface="Arial" panose="020B0604020202020204" pitchFamily="34" charset="0"/>
              <a:cs typeface="Arial" panose="020B0604020202020204" pitchFamily="34" charset="0"/>
            </a:endParaRPr>
          </a:p>
        </p:txBody>
      </p:sp>
      <p:sp>
        <p:nvSpPr>
          <p:cNvPr id="6" name="Rectangle 5"/>
          <p:cNvSpPr/>
          <p:nvPr/>
        </p:nvSpPr>
        <p:spPr>
          <a:xfrm>
            <a:off x="8474904" y="1485646"/>
            <a:ext cx="3116461" cy="3785652"/>
          </a:xfrm>
          <a:prstGeom prst="rect">
            <a:avLst/>
          </a:prstGeom>
        </p:spPr>
        <p:txBody>
          <a:bodyPr wrap="square">
            <a:spAutoFit/>
          </a:bodyPr>
          <a:lstStyle/>
          <a:p>
            <a:pPr marL="228594" indent="-228594" defTabSz="609585">
              <a:buFont typeface="Arial" panose="020B0604020202020204" pitchFamily="34" charset="0"/>
              <a:buChar char="•"/>
            </a:pPr>
            <a:r>
              <a:rPr lang="en-US" sz="1200" dirty="0" smtClean="0">
                <a:solidFill>
                  <a:srgbClr val="575757"/>
                </a:solidFill>
                <a:latin typeface="Arial" panose="020B0604020202020204" pitchFamily="34" charset="0"/>
                <a:cs typeface="Arial" panose="020B0604020202020204" pitchFamily="34" charset="0"/>
              </a:rPr>
              <a:t>Centralize accounts into a consolidated billing model.</a:t>
            </a:r>
          </a:p>
          <a:p>
            <a:pPr marL="228594" indent="-228594" defTabSz="609585">
              <a:buFont typeface="Arial" panose="020B0604020202020204" pitchFamily="34" charset="0"/>
              <a:buChar char="•"/>
            </a:pPr>
            <a:r>
              <a:rPr lang="en-US" sz="1200" dirty="0" smtClean="0">
                <a:solidFill>
                  <a:srgbClr val="575757"/>
                </a:solidFill>
                <a:latin typeface="Arial" panose="020B0604020202020204" pitchFamily="34" charset="0"/>
                <a:cs typeface="Arial" panose="020B0604020202020204" pitchFamily="34" charset="0"/>
              </a:rPr>
              <a:t>Pro-actively </a:t>
            </a:r>
            <a:r>
              <a:rPr lang="en-US" sz="1200" dirty="0">
                <a:solidFill>
                  <a:srgbClr val="575757"/>
                </a:solidFill>
                <a:latin typeface="Arial" panose="020B0604020202020204" pitchFamily="34" charset="0"/>
                <a:cs typeface="Arial" panose="020B0604020202020204" pitchFamily="34" charset="0"/>
              </a:rPr>
              <a:t>manage Cloud spend across the enterprise with dashboards, drill-down reports and trending analyses that can be viewed by any number of authorized staff.  </a:t>
            </a:r>
          </a:p>
          <a:p>
            <a:pPr marL="228594" indent="-228594" defTabSz="609585">
              <a:buFont typeface="Arial" panose="020B0604020202020204" pitchFamily="34" charset="0"/>
              <a:buChar char="•"/>
            </a:pPr>
            <a:r>
              <a:rPr lang="en-US" sz="1200" dirty="0">
                <a:solidFill>
                  <a:srgbClr val="575757"/>
                </a:solidFill>
                <a:latin typeface="Arial" panose="020B0604020202020204" pitchFamily="34" charset="0"/>
                <a:cs typeface="Arial" panose="020B0604020202020204" pitchFamily="34" charset="0"/>
              </a:rPr>
              <a:t>Take advantage of cost optimization and security best practices with recommendations via Analytics Reporting. </a:t>
            </a:r>
          </a:p>
          <a:p>
            <a:pPr marL="228594" indent="-228594" defTabSz="609585">
              <a:buFont typeface="Arial" panose="020B0604020202020204" pitchFamily="34" charset="0"/>
              <a:buChar char="•"/>
            </a:pPr>
            <a:r>
              <a:rPr lang="en-US" sz="1200" dirty="0">
                <a:solidFill>
                  <a:srgbClr val="575757"/>
                </a:solidFill>
                <a:latin typeface="Arial" panose="020B0604020202020204" pitchFamily="34" charset="0"/>
                <a:cs typeface="Arial" panose="020B0604020202020204" pitchFamily="34" charset="0"/>
              </a:rPr>
              <a:t>Automate charge-backs with configurable cost management features such as tagging of resources and price book access to determine costs to allocate by group.</a:t>
            </a:r>
          </a:p>
          <a:p>
            <a:pPr marL="228594" indent="-228594" defTabSz="609585">
              <a:buFont typeface="Arial" panose="020B0604020202020204" pitchFamily="34" charset="0"/>
              <a:buChar char="•"/>
            </a:pPr>
            <a:r>
              <a:rPr lang="en-US" sz="1200" dirty="0">
                <a:solidFill>
                  <a:srgbClr val="575757"/>
                </a:solidFill>
                <a:latin typeface="Arial" panose="020B0604020202020204" pitchFamily="34" charset="0"/>
                <a:cs typeface="Arial" panose="020B0604020202020204" pitchFamily="34" charset="0"/>
              </a:rPr>
              <a:t>Manage accountability and governance with built-in approval based </a:t>
            </a:r>
            <a:r>
              <a:rPr lang="en-US" sz="1200" dirty="0" smtClean="0">
                <a:solidFill>
                  <a:srgbClr val="575757"/>
                </a:solidFill>
                <a:latin typeface="Arial" panose="020B0604020202020204" pitchFamily="34" charset="0"/>
                <a:cs typeface="Arial" panose="020B0604020202020204" pitchFamily="34" charset="0"/>
              </a:rPr>
              <a:t>workflows.</a:t>
            </a:r>
          </a:p>
          <a:p>
            <a:pPr marL="228594" indent="-228594" defTabSz="609585">
              <a:buFont typeface="Arial" panose="020B0604020202020204" pitchFamily="34" charset="0"/>
              <a:buChar char="•"/>
            </a:pPr>
            <a:r>
              <a:rPr lang="en-US" sz="1200" dirty="0" smtClean="0">
                <a:solidFill>
                  <a:srgbClr val="575757"/>
                </a:solidFill>
                <a:latin typeface="Arial" panose="020B0604020202020204" pitchFamily="34" charset="0"/>
                <a:cs typeface="Arial" panose="020B0604020202020204" pitchFamily="34" charset="0"/>
              </a:rPr>
              <a:t>Leverage advanced Managed, Consulting and Training Services</a:t>
            </a:r>
            <a:endParaRPr lang="en-US" sz="1200" dirty="0">
              <a:solidFill>
                <a:srgbClr val="575757"/>
              </a:solidFill>
              <a:latin typeface="Arial" panose="020B0604020202020204" pitchFamily="34" charset="0"/>
              <a:cs typeface="Arial" panose="020B0604020202020204" pitchFamily="34" charset="0"/>
            </a:endParaRPr>
          </a:p>
        </p:txBody>
      </p:sp>
      <p:pic>
        <p:nvPicPr>
          <p:cNvPr id="37" name="Picture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12690" y="201037"/>
            <a:ext cx="860796" cy="860796"/>
          </a:xfrm>
          <a:prstGeom prst="rect">
            <a:avLst/>
          </a:prstGeom>
        </p:spPr>
      </p:pic>
      <p:sp>
        <p:nvSpPr>
          <p:cNvPr id="42" name="TextBox 41"/>
          <p:cNvSpPr txBox="1"/>
          <p:nvPr/>
        </p:nvSpPr>
        <p:spPr>
          <a:xfrm>
            <a:off x="8638842" y="1277894"/>
            <a:ext cx="2187207" cy="225767"/>
          </a:xfrm>
          <a:prstGeom prst="rect">
            <a:avLst/>
          </a:prstGeom>
          <a:noFill/>
        </p:spPr>
        <p:txBody>
          <a:bodyPr wrap="square" lIns="0" tIns="0" rIns="0" bIns="0" rtlCol="0">
            <a:spAutoFit/>
          </a:bodyPr>
          <a:lstStyle/>
          <a:p>
            <a:pPr defTabSz="609585"/>
            <a:r>
              <a:rPr lang="en-US" sz="1467" b="1" dirty="0">
                <a:solidFill>
                  <a:srgbClr val="00B2DC"/>
                </a:solidFill>
                <a:latin typeface="Arial"/>
                <a:cs typeface="Arial"/>
              </a:rPr>
              <a:t>How We Can Help</a:t>
            </a:r>
            <a:endParaRPr lang="en-US" sz="1467" dirty="0">
              <a:solidFill>
                <a:srgbClr val="00B2DC"/>
              </a:solidFill>
              <a:latin typeface="Arial"/>
              <a:cs typeface="Arial"/>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94594" y="6280605"/>
            <a:ext cx="1901492" cy="599485"/>
          </a:xfrm>
          <a:prstGeom prst="rect">
            <a:avLst/>
          </a:prstGeom>
        </p:spPr>
      </p:pic>
      <p:sp>
        <p:nvSpPr>
          <p:cNvPr id="15" name="Rectangle 14"/>
          <p:cNvSpPr/>
          <p:nvPr/>
        </p:nvSpPr>
        <p:spPr>
          <a:xfrm>
            <a:off x="8568447" y="5553692"/>
            <a:ext cx="3289208" cy="830997"/>
          </a:xfrm>
          <a:prstGeom prst="rect">
            <a:avLst/>
          </a:prstGeom>
        </p:spPr>
        <p:txBody>
          <a:bodyPr wrap="square">
            <a:spAutoFit/>
          </a:bodyPr>
          <a:lstStyle/>
          <a:p>
            <a:pPr defTabSz="609585"/>
            <a:r>
              <a:rPr lang="en-US" sz="1200" dirty="0">
                <a:solidFill>
                  <a:srgbClr val="575757"/>
                </a:solidFill>
                <a:latin typeface="Arial" panose="020B0604020202020204" pitchFamily="34" charset="0"/>
                <a:cs typeface="Arial" panose="020B0604020202020204" pitchFamily="34" charset="0"/>
              </a:rPr>
              <a:t>Best combination of leading </a:t>
            </a:r>
            <a:r>
              <a:rPr lang="en-US" sz="1200" dirty="0" err="1">
                <a:solidFill>
                  <a:srgbClr val="575757"/>
                </a:solidFill>
                <a:latin typeface="Arial" panose="020B0604020202020204" pitchFamily="34" charset="0"/>
                <a:cs typeface="Arial" panose="020B0604020202020204" pitchFamily="34" charset="0"/>
              </a:rPr>
              <a:t>IaaS</a:t>
            </a:r>
            <a:r>
              <a:rPr lang="en-US" sz="1200" dirty="0">
                <a:solidFill>
                  <a:srgbClr val="575757"/>
                </a:solidFill>
                <a:latin typeface="Arial" panose="020B0604020202020204" pitchFamily="34" charset="0"/>
                <a:cs typeface="Arial" panose="020B0604020202020204" pitchFamily="34" charset="0"/>
              </a:rPr>
              <a:t> Cloud Providers with management capabilities and tailored support all powered by StreamOne Enterprise Solutions cloud platform. </a:t>
            </a:r>
          </a:p>
        </p:txBody>
      </p:sp>
      <p:sp>
        <p:nvSpPr>
          <p:cNvPr id="43" name="TextBox 42"/>
          <p:cNvSpPr txBox="1"/>
          <p:nvPr/>
        </p:nvSpPr>
        <p:spPr>
          <a:xfrm>
            <a:off x="8544642" y="5299721"/>
            <a:ext cx="2187207" cy="225767"/>
          </a:xfrm>
          <a:prstGeom prst="rect">
            <a:avLst/>
          </a:prstGeom>
          <a:noFill/>
        </p:spPr>
        <p:txBody>
          <a:bodyPr wrap="square" lIns="0" tIns="0" rIns="0" bIns="0" rtlCol="0">
            <a:spAutoFit/>
          </a:bodyPr>
          <a:lstStyle/>
          <a:p>
            <a:pPr defTabSz="609585"/>
            <a:r>
              <a:rPr lang="en-US" sz="1467" b="1" dirty="0">
                <a:solidFill>
                  <a:srgbClr val="00B2DC"/>
                </a:solidFill>
                <a:latin typeface="Arial"/>
                <a:cs typeface="Arial"/>
              </a:rPr>
              <a:t>Solution Available</a:t>
            </a:r>
            <a:endParaRPr lang="en-US" sz="1467" dirty="0">
              <a:solidFill>
                <a:srgbClr val="00B2DC"/>
              </a:solidFill>
              <a:latin typeface="Arial"/>
              <a:cs typeface="Arial"/>
            </a:endParaRPr>
          </a:p>
        </p:txBody>
      </p:sp>
      <p:pic>
        <p:nvPicPr>
          <p:cNvPr id="2" name="Picture 1"/>
          <p:cNvPicPr>
            <a:picLocks noChangeAspect="1"/>
          </p:cNvPicPr>
          <p:nvPr/>
        </p:nvPicPr>
        <p:blipFill>
          <a:blip r:embed="rId5"/>
          <a:stretch>
            <a:fillRect/>
          </a:stretch>
        </p:blipFill>
        <p:spPr>
          <a:xfrm>
            <a:off x="-1818" y="6053259"/>
            <a:ext cx="2015919" cy="804741"/>
          </a:xfrm>
          <a:prstGeom prst="rect">
            <a:avLst/>
          </a:prstGeom>
        </p:spPr>
      </p:pic>
    </p:spTree>
    <p:extLst>
      <p:ext uri="{BB962C8B-B14F-4D97-AF65-F5344CB8AC3E}">
        <p14:creationId xmlns:p14="http://schemas.microsoft.com/office/powerpoint/2010/main" val="168970596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ontent Slide">
  <a:themeElements>
    <a:clrScheme name="Avnet brand colors">
      <a:dk1>
        <a:srgbClr val="575757"/>
      </a:dk1>
      <a:lt1>
        <a:srgbClr val="FFFFFF"/>
      </a:lt1>
      <a:dk2>
        <a:srgbClr val="E22422"/>
      </a:dk2>
      <a:lt2>
        <a:srgbClr val="B2B2B2"/>
      </a:lt2>
      <a:accent1>
        <a:srgbClr val="0593BC"/>
      </a:accent1>
      <a:accent2>
        <a:srgbClr val="8CB31A"/>
      </a:accent2>
      <a:accent3>
        <a:srgbClr val="02406E"/>
      </a:accent3>
      <a:accent4>
        <a:srgbClr val="EB6730"/>
      </a:accent4>
      <a:accent5>
        <a:srgbClr val="1B5C67"/>
      </a:accent5>
      <a:accent6>
        <a:srgbClr val="FFA039"/>
      </a:accent6>
      <a:hlink>
        <a:srgbClr val="575757"/>
      </a:hlink>
      <a:folHlink>
        <a:srgbClr val="57575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399</Words>
  <Application>Microsoft Office PowerPoint</Application>
  <PresentationFormat>Widescreen</PresentationFormat>
  <Paragraphs>36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1_Content Slide</vt:lpstr>
      <vt:lpstr>Controlling, Securing and Optimizing AWS </vt:lpstr>
    </vt:vector>
  </TitlesOfParts>
  <Company>Avnet,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StreamOne Enterprise Solutions</dc:title>
  <dc:creator>Schauer, Kathy</dc:creator>
  <cp:lastModifiedBy>Schauer, Kathy</cp:lastModifiedBy>
  <cp:revision>5</cp:revision>
  <dcterms:created xsi:type="dcterms:W3CDTF">2017-10-09T22:21:33Z</dcterms:created>
  <dcterms:modified xsi:type="dcterms:W3CDTF">2018-01-18T20:23:44Z</dcterms:modified>
</cp:coreProperties>
</file>