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1"/>
    <p:sldMasterId id="2147483956" r:id="rId2"/>
    <p:sldMasterId id="2147483978" r:id="rId3"/>
    <p:sldMasterId id="2147484007" r:id="rId4"/>
    <p:sldMasterId id="2147484009" r:id="rId5"/>
    <p:sldMasterId id="2147484011" r:id="rId6"/>
    <p:sldMasterId id="2147484013" r:id="rId7"/>
    <p:sldMasterId id="2147484016" r:id="rId8"/>
    <p:sldMasterId id="2147484021" r:id="rId9"/>
    <p:sldMasterId id="2147484090" r:id="rId10"/>
  </p:sldMasterIdLst>
  <p:notesMasterIdLst>
    <p:notesMasterId r:id="rId29"/>
  </p:notesMasterIdLst>
  <p:handoutMasterIdLst>
    <p:handoutMasterId r:id="rId30"/>
  </p:handoutMasterIdLst>
  <p:sldIdLst>
    <p:sldId id="469" r:id="rId11"/>
    <p:sldId id="672" r:id="rId12"/>
    <p:sldId id="666" r:id="rId13"/>
    <p:sldId id="667" r:id="rId14"/>
    <p:sldId id="668" r:id="rId15"/>
    <p:sldId id="669" r:id="rId16"/>
    <p:sldId id="670" r:id="rId17"/>
    <p:sldId id="671" r:id="rId18"/>
    <p:sldId id="673" r:id="rId19"/>
    <p:sldId id="674" r:id="rId20"/>
    <p:sldId id="702" r:id="rId21"/>
    <p:sldId id="703" r:id="rId22"/>
    <p:sldId id="630" r:id="rId23"/>
    <p:sldId id="693" r:id="rId24"/>
    <p:sldId id="682" r:id="rId25"/>
    <p:sldId id="683" r:id="rId26"/>
    <p:sldId id="660" r:id="rId27"/>
    <p:sldId id="688" r:id="rId28"/>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AWS Global Plan Hybrid" id="{FFFBC0EC-79A2-4F9D-8277-55504CB1F57F}">
          <p14:sldIdLst>
            <p14:sldId id="469"/>
            <p14:sldId id="672"/>
            <p14:sldId id="666"/>
            <p14:sldId id="667"/>
            <p14:sldId id="668"/>
            <p14:sldId id="669"/>
            <p14:sldId id="670"/>
            <p14:sldId id="671"/>
            <p14:sldId id="673"/>
            <p14:sldId id="674"/>
            <p14:sldId id="702"/>
            <p14:sldId id="703"/>
            <p14:sldId id="630"/>
            <p14:sldId id="693"/>
            <p14:sldId id="682"/>
            <p14:sldId id="683"/>
            <p14:sldId id="660"/>
            <p14:sldId id="6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Kaol" initials="HK" lastIdx="25" clrIdx="0">
    <p:extLst/>
  </p:cmAuthor>
  <p:cmAuthor id="2" name="Kelly, Lisa" initials="KL" lastIdx="4" clrIdx="1">
    <p:extLst/>
  </p:cmAuthor>
  <p:cmAuthor id="3" name="Vanassche, Laura" initials="VL" lastIdx="2" clrIdx="2">
    <p:extLst>
      <p:ext uri="{19B8F6BF-5375-455C-9EA6-DF929625EA0E}">
        <p15:presenceInfo xmlns:p15="http://schemas.microsoft.com/office/powerpoint/2012/main" userId="S-1-5-21-2018462076-2589216761-2285805173-47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A61"/>
    <a:srgbClr val="7F7F7F"/>
    <a:srgbClr val="CD5C3E"/>
    <a:srgbClr val="CCD814"/>
    <a:srgbClr val="FB11B8"/>
    <a:srgbClr val="32446E"/>
    <a:srgbClr val="A2AABD"/>
    <a:srgbClr val="F2F2F2"/>
    <a:srgbClr val="06234B"/>
    <a:srgbClr val="00B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255" autoAdjust="0"/>
  </p:normalViewPr>
  <p:slideViewPr>
    <p:cSldViewPr>
      <p:cViewPr varScale="1">
        <p:scale>
          <a:sx n="92" d="100"/>
          <a:sy n="92" d="100"/>
        </p:scale>
        <p:origin x="354" y="90"/>
      </p:cViewPr>
      <p:guideLst>
        <p:guide orient="horz" pos="2160"/>
        <p:guide pos="3840"/>
      </p:guideLst>
    </p:cSldViewPr>
  </p:slideViewPr>
  <p:notesTextViewPr>
    <p:cViewPr>
      <p:scale>
        <a:sx n="3" d="2"/>
        <a:sy n="3" d="2"/>
      </p:scale>
      <p:origin x="0" y="0"/>
    </p:cViewPr>
  </p:notesTextViewPr>
  <p:sorterViewPr>
    <p:cViewPr varScale="1">
      <p:scale>
        <a:sx n="1" d="1"/>
        <a:sy n="1" d="1"/>
      </p:scale>
      <p:origin x="0" y="-2646"/>
    </p:cViewPr>
  </p:sorterViewPr>
  <p:notesViewPr>
    <p:cSldViewPr>
      <p:cViewPr varScale="1">
        <p:scale>
          <a:sx n="76" d="100"/>
          <a:sy n="76" d="100"/>
        </p:scale>
        <p:origin x="319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11-07T13:13:23.297" idx="2">
    <p:pos x="10" y="10"/>
    <p:text>same as in slide 3 and 9</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35455AD4-7CF1-44DA-970B-66F30BFA66F8}" type="slidenum">
              <a:rPr lang="en-US"/>
              <a:pPr>
                <a:defRPr/>
              </a:pPr>
              <a:t>‹#›</a:t>
            </a:fld>
            <a:endParaRPr lang="en-US"/>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1" tIns="46476" rIns="92951" bIns="46476" rtlCol="0"/>
          <a:lstStyle>
            <a:lvl1pPr algn="r">
              <a:defRPr sz="1200"/>
            </a:lvl1pPr>
          </a:lstStyle>
          <a:p>
            <a:pPr>
              <a:defRPr/>
            </a:pPr>
            <a:fld id="{D438B36D-105A-4DFA-8695-E24B4F8DE2BA}" type="datetimeFigureOut">
              <a:rPr lang="en-US"/>
              <a:pPr>
                <a:defRPr/>
              </a:pPr>
              <a:t>6/7/2018</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1" tIns="46476" rIns="92951" bIns="46476"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1" tIns="46476" rIns="92951" bIns="464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70AB2566-4B08-4069-A451-01E311BBD56E}" type="slidenum">
              <a:rPr lang="en-US"/>
              <a:pPr>
                <a:defRPr/>
              </a:pPr>
              <a:t>‹#›</a:t>
            </a:fld>
            <a:endParaRPr lang="en-US"/>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4</a:t>
            </a:fld>
            <a:endParaRPr lang="en-US" dirty="0"/>
          </a:p>
        </p:txBody>
      </p:sp>
    </p:spTree>
    <p:extLst>
      <p:ext uri="{BB962C8B-B14F-4D97-AF65-F5344CB8AC3E}">
        <p14:creationId xmlns:p14="http://schemas.microsoft.com/office/powerpoint/2010/main" val="268222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16</a:t>
            </a:fld>
            <a:endParaRPr lang="en-US" dirty="0"/>
          </a:p>
        </p:txBody>
      </p:sp>
    </p:spTree>
    <p:extLst>
      <p:ext uri="{BB962C8B-B14F-4D97-AF65-F5344CB8AC3E}">
        <p14:creationId xmlns:p14="http://schemas.microsoft.com/office/powerpoint/2010/main" val="206664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17</a:t>
            </a:fld>
            <a:endParaRPr lang="en-US"/>
          </a:p>
        </p:txBody>
      </p:sp>
    </p:spTree>
    <p:extLst>
      <p:ext uri="{BB962C8B-B14F-4D97-AF65-F5344CB8AC3E}">
        <p14:creationId xmlns:p14="http://schemas.microsoft.com/office/powerpoint/2010/main" val="270021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18</a:t>
            </a:fld>
            <a:endParaRPr lang="en-US" dirty="0"/>
          </a:p>
        </p:txBody>
      </p:sp>
    </p:spTree>
    <p:extLst>
      <p:ext uri="{BB962C8B-B14F-4D97-AF65-F5344CB8AC3E}">
        <p14:creationId xmlns:p14="http://schemas.microsoft.com/office/powerpoint/2010/main" val="420620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5</a:t>
            </a:fld>
            <a:endParaRPr lang="en-US" dirty="0"/>
          </a:p>
        </p:txBody>
      </p:sp>
    </p:spTree>
    <p:extLst>
      <p:ext uri="{BB962C8B-B14F-4D97-AF65-F5344CB8AC3E}">
        <p14:creationId xmlns:p14="http://schemas.microsoft.com/office/powerpoint/2010/main" val="232834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6</a:t>
            </a:fld>
            <a:endParaRPr lang="en-US" dirty="0"/>
          </a:p>
        </p:txBody>
      </p:sp>
    </p:spTree>
    <p:extLst>
      <p:ext uri="{BB962C8B-B14F-4D97-AF65-F5344CB8AC3E}">
        <p14:creationId xmlns:p14="http://schemas.microsoft.com/office/powerpoint/2010/main" val="349655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7</a:t>
            </a:fld>
            <a:endParaRPr lang="en-US" dirty="0"/>
          </a:p>
        </p:txBody>
      </p:sp>
    </p:spTree>
    <p:extLst>
      <p:ext uri="{BB962C8B-B14F-4D97-AF65-F5344CB8AC3E}">
        <p14:creationId xmlns:p14="http://schemas.microsoft.com/office/powerpoint/2010/main" val="393954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9C2F5114-F968-4E76-B1FB-7E87E880E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35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916268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Exit Certified</a:t>
            </a:r>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12</a:t>
            </a:fld>
            <a:endParaRPr lang="en-US" dirty="0"/>
          </a:p>
        </p:txBody>
      </p:sp>
    </p:spTree>
    <p:extLst>
      <p:ext uri="{BB962C8B-B14F-4D97-AF65-F5344CB8AC3E}">
        <p14:creationId xmlns:p14="http://schemas.microsoft.com/office/powerpoint/2010/main" val="254399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Solutions selling starts with understanding the customer’s current situation and uncovering</a:t>
            </a:r>
            <a:r>
              <a:rPr lang="en-US" baseline="0" dirty="0" smtClean="0"/>
              <a:t> their challenges. It’s important for you to demonstrate knowledge and start to build credibility or trust with the customer. This chart is a quick reference guide of the common symptoms, problems and solutions for address AWS account control, security and optimization. You’ll see there is linked information to further define terminology and help grow your knowledge. </a:t>
            </a:r>
            <a:endParaRPr lang="en-US" dirty="0"/>
          </a:p>
        </p:txBody>
      </p:sp>
      <p:sp>
        <p:nvSpPr>
          <p:cNvPr id="4" name="Slide Number Placeholder 3"/>
          <p:cNvSpPr>
            <a:spLocks noGrp="1"/>
          </p:cNvSpPr>
          <p:nvPr>
            <p:ph type="sldNum" sz="quarter" idx="10"/>
          </p:nvPr>
        </p:nvSpPr>
        <p:spPr/>
        <p:txBody>
          <a:bodyPr/>
          <a:lstStyle/>
          <a:p>
            <a:fld id="{94D27F1D-D5C3-4873-BE28-C9929798F6E7}" type="slidenum">
              <a:rPr lang="en-US" smtClean="0"/>
              <a:t>13</a:t>
            </a:fld>
            <a:endParaRPr lang="en-US"/>
          </a:p>
        </p:txBody>
      </p:sp>
    </p:spTree>
    <p:extLst>
      <p:ext uri="{BB962C8B-B14F-4D97-AF65-F5344CB8AC3E}">
        <p14:creationId xmlns:p14="http://schemas.microsoft.com/office/powerpoint/2010/main" val="371720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15</a:t>
            </a:fld>
            <a:endParaRPr lang="en-US" dirty="0"/>
          </a:p>
        </p:txBody>
      </p:sp>
    </p:spTree>
    <p:extLst>
      <p:ext uri="{BB962C8B-B14F-4D97-AF65-F5344CB8AC3E}">
        <p14:creationId xmlns:p14="http://schemas.microsoft.com/office/powerpoint/2010/main" val="74230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9.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97308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lacehol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46443" y="1173622"/>
            <a:ext cx="4334861" cy="4651444"/>
          </a:xfrm>
          <a:prstGeom prst="rect">
            <a:avLst/>
          </a:prstGeom>
        </p:spPr>
        <p:txBody>
          <a:bodyPr/>
          <a:lstStyle>
            <a:lvl1pPr marL="0" indent="0">
              <a:buNone/>
              <a:defRPr sz="2133" baseline="0">
                <a:solidFill>
                  <a:srgbClr val="3D4042"/>
                </a:solidFill>
                <a:latin typeface="Arial" charset="0"/>
                <a:ea typeface="Arial" charset="0"/>
                <a:cs typeface="Arial" charset="0"/>
              </a:defRPr>
            </a:lvl1pPr>
            <a:lvl2pPr marL="609585" indent="0">
              <a:buNone/>
              <a:defRPr sz="2400">
                <a:solidFill>
                  <a:schemeClr val="bg1"/>
                </a:solidFill>
                <a:latin typeface="Arial" charset="0"/>
                <a:ea typeface="Arial" charset="0"/>
                <a:cs typeface="Arial" charset="0"/>
              </a:defRPr>
            </a:lvl2pPr>
            <a:lvl3pPr marL="1219170" indent="0">
              <a:buNone/>
              <a:defRPr sz="2133">
                <a:solidFill>
                  <a:schemeClr val="bg1"/>
                </a:solidFill>
                <a:latin typeface="Arial" charset="0"/>
                <a:ea typeface="Arial" charset="0"/>
                <a:cs typeface="Arial" charset="0"/>
              </a:defRPr>
            </a:lvl3pPr>
            <a:lvl4pPr marL="1828754" indent="0">
              <a:buNone/>
              <a:defRPr sz="1867">
                <a:solidFill>
                  <a:schemeClr val="bg1"/>
                </a:solidFill>
                <a:latin typeface="Arial" charset="0"/>
                <a:ea typeface="Arial" charset="0"/>
                <a:cs typeface="Arial" charset="0"/>
              </a:defRPr>
            </a:lvl4pPr>
            <a:lvl5pPr marL="2438339" indent="0">
              <a:buNone/>
              <a:defRPr sz="1867">
                <a:solidFill>
                  <a:schemeClr val="bg1"/>
                </a:solidFill>
                <a:latin typeface="Arial" charset="0"/>
                <a:ea typeface="Arial" charset="0"/>
                <a:cs typeface="Arial" charset="0"/>
              </a:defRPr>
            </a:lvl5pPr>
          </a:lstStyle>
          <a:p>
            <a:pPr lvl="0"/>
            <a:r>
              <a:rPr lang="en-US" dirty="0"/>
              <a:t>Add cycle description or supporting bullets here</a:t>
            </a:r>
          </a:p>
        </p:txBody>
      </p:sp>
      <p:grpSp>
        <p:nvGrpSpPr>
          <p:cNvPr id="9" name="Group 8"/>
          <p:cNvGrpSpPr/>
          <p:nvPr userDrawn="1"/>
        </p:nvGrpSpPr>
        <p:grpSpPr>
          <a:xfrm>
            <a:off x="-11395" y="1892256"/>
            <a:ext cx="12168776" cy="4214751"/>
            <a:chOff x="614855" y="1387366"/>
            <a:chExt cx="7677822" cy="2654208"/>
          </a:xfrm>
        </p:grpSpPr>
        <p:cxnSp>
          <p:nvCxnSpPr>
            <p:cNvPr id="10" name="Straight Connector 9"/>
            <p:cNvCxnSpPr/>
            <p:nvPr userDrawn="1"/>
          </p:nvCxnSpPr>
          <p:spPr>
            <a:xfrm flipH="1">
              <a:off x="7551698" y="1387366"/>
              <a:ext cx="740979" cy="2648606"/>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614855" y="4035972"/>
              <a:ext cx="6936845" cy="5602"/>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userDrawn="1"/>
        </p:nvSpPr>
        <p:spPr>
          <a:xfrm>
            <a:off x="1" y="6141409"/>
            <a:ext cx="12191999" cy="186171"/>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20" name="Right Triangle 19"/>
          <p:cNvSpPr/>
          <p:nvPr userDrawn="1"/>
        </p:nvSpPr>
        <p:spPr>
          <a:xfrm rot="16200000">
            <a:off x="9491622" y="3441031"/>
            <a:ext cx="4226364" cy="1174395"/>
          </a:xfrm>
          <a:prstGeom prst="rtTriangl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00440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17621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 with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00389" y="278446"/>
            <a:ext cx="5228440" cy="444332"/>
          </a:xfrm>
          <a:prstGeom prst="rect">
            <a:avLst/>
          </a:prstGeom>
        </p:spPr>
        <p:txBody>
          <a:bodyPr vert="horz" anchor="ctr"/>
          <a:lstStyle>
            <a:lvl1pPr algn="l">
              <a:defRPr sz="2400" baseline="0">
                <a:solidFill>
                  <a:schemeClr val="bg1"/>
                </a:solidFill>
                <a:latin typeface="Arial"/>
                <a:cs typeface="Arial"/>
              </a:defRPr>
            </a:lvl1pPr>
          </a:lstStyle>
          <a:p>
            <a:r>
              <a:rPr lang="en-US" dirty="0"/>
              <a:t>Chart Name</a:t>
            </a:r>
          </a:p>
        </p:txBody>
      </p:sp>
      <p:sp>
        <p:nvSpPr>
          <p:cNvPr id="4" name="Text Placeholder 3"/>
          <p:cNvSpPr>
            <a:spLocks noGrp="1"/>
          </p:cNvSpPr>
          <p:nvPr>
            <p:ph type="body" sz="quarter" idx="10" hasCustomPrompt="1"/>
          </p:nvPr>
        </p:nvSpPr>
        <p:spPr>
          <a:xfrm>
            <a:off x="6068869" y="214531"/>
            <a:ext cx="2232860" cy="572160"/>
          </a:xfrm>
          <a:prstGeom prst="rect">
            <a:avLst/>
          </a:prstGeom>
        </p:spPr>
        <p:txBody>
          <a:bodyPr/>
          <a:lstStyle>
            <a:lvl1pPr marL="0" indent="0">
              <a:buNone/>
              <a:defRPr sz="1400" baseline="0">
                <a:solidFill>
                  <a:srgbClr val="FF0000"/>
                </a:solidFill>
                <a:latin typeface="Arial" charset="0"/>
                <a:ea typeface="Arial" charset="0"/>
                <a:cs typeface="Arial" charset="0"/>
              </a:defRPr>
            </a:lvl1pPr>
            <a:lvl2pPr marL="609585" indent="0">
              <a:buNone/>
              <a:defRPr sz="1400">
                <a:solidFill>
                  <a:srgbClr val="FF0000"/>
                </a:solidFill>
                <a:latin typeface="Arial" charset="0"/>
                <a:ea typeface="Arial" charset="0"/>
                <a:cs typeface="Arial" charset="0"/>
              </a:defRPr>
            </a:lvl2pPr>
            <a:lvl3pPr marL="1219170" indent="0">
              <a:buNone/>
              <a:defRPr sz="1333">
                <a:solidFill>
                  <a:srgbClr val="FF0000"/>
                </a:solidFill>
                <a:latin typeface="Arial" charset="0"/>
                <a:ea typeface="Arial" charset="0"/>
                <a:cs typeface="Arial" charset="0"/>
              </a:defRPr>
            </a:lvl3pPr>
            <a:lvl4pPr marL="1828754" indent="0">
              <a:buNone/>
              <a:defRPr sz="1200">
                <a:solidFill>
                  <a:srgbClr val="FF0000"/>
                </a:solidFill>
                <a:latin typeface="Arial" charset="0"/>
                <a:ea typeface="Arial" charset="0"/>
                <a:cs typeface="Arial" charset="0"/>
              </a:defRPr>
            </a:lvl4pPr>
            <a:lvl5pPr marL="2438339" indent="0">
              <a:buNone/>
              <a:defRPr sz="1200">
                <a:solidFill>
                  <a:srgbClr val="FF0000"/>
                </a:solidFill>
                <a:latin typeface="Arial" charset="0"/>
                <a:ea typeface="Arial" charset="0"/>
                <a:cs typeface="Arial" charset="0"/>
              </a:defRPr>
            </a:lvl5pPr>
          </a:lstStyle>
          <a:p>
            <a:pPr lvl="0"/>
            <a:r>
              <a:rPr lang="en-US"/>
              <a:t>Right-click </a:t>
            </a:r>
            <a:r>
              <a:rPr lang="en-US" dirty="0"/>
              <a:t>&amp; select “edit data” to update pie chart.</a:t>
            </a:r>
          </a:p>
        </p:txBody>
      </p:sp>
    </p:spTree>
    <p:extLst>
      <p:ext uri="{BB962C8B-B14F-4D97-AF65-F5344CB8AC3E}">
        <p14:creationId xmlns:p14="http://schemas.microsoft.com/office/powerpoint/2010/main" val="139448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60215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xmlns=""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xmlns=""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xmlns=""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xmlns=""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xmlns=""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xmlns=""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xmlns=""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xmlns=""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xmlns=""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xmlns=""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xmlns=""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xmlns=""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xmlns=""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xmlns=""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xmlns=""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48485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xmlns=""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xmlns=""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xmlns=""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xmlns=""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xmlns=""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xmlns=""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xmlns=""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953275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xmlns=""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xmlns=""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041497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xmlns=""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xmlns=""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xmlns=""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xmlns=""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436977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xmlns=""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xmlns=""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xmlns=""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xmlns=""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xmlns=""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xmlns=""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xmlns=""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xmlns=""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xmlns=""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xmlns=""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xmlns=""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908690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41815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042319739"/>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xmlns=""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xmlns=""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xmlns=""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xmlns=""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xmlns=""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xmlns=""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xmlns=""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xmlns=""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xmlns=""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xmlns=""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xmlns=""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xmlns=""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xmlns=""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22612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xmlns=""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xmlns=""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xmlns=""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xmlns=""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xmlns=""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xmlns=""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xmlns=""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xmlns=""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xmlns=""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xmlns=""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xmlns=""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xmlns=""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xmlns=""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xmlns=""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xmlns=""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xmlns=""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xmlns=""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xmlns=""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xmlns=""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xmlns=""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xmlns=""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xmlns=""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xmlns=""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xmlns=""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xmlns=""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xmlns=""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xmlns=""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xmlns=""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xmlns=""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xmlns=""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xmlns=""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787850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xmlns=""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xmlns=""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xmlns=""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xmlns=""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xmlns=""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xmlns=""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xmlns=""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xmlns=""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xmlns=""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xmlns=""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223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xmlns=""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xmlns="" id="{CAF47BAD-5798-4EFA-B6EA-7319DDAE1F7C}"/>
              </a:ext>
            </a:extLst>
          </p:cNvPr>
          <p:cNvSpPr>
            <a:spLocks/>
          </p:cNvSpPr>
          <p:nvPr userDrawn="1"/>
        </p:nvSpPr>
        <p:spPr bwMode="auto">
          <a:xfrm>
            <a:off x="1303559"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xmlns="" id="{FE8766FB-4930-43DE-9CBE-FB23F66A6063}"/>
              </a:ext>
            </a:extLst>
          </p:cNvPr>
          <p:cNvSpPr>
            <a:spLocks noGrp="1"/>
          </p:cNvSpPr>
          <p:nvPr>
            <p:ph type="body" sz="quarter" idx="18" hasCustomPrompt="1"/>
          </p:nvPr>
        </p:nvSpPr>
        <p:spPr>
          <a:xfrm>
            <a:off x="130356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xmlns="" id="{15702A42-BCB9-4011-81E8-B9943072EA2C}"/>
              </a:ext>
            </a:extLst>
          </p:cNvPr>
          <p:cNvSpPr>
            <a:spLocks/>
          </p:cNvSpPr>
          <p:nvPr userDrawn="1"/>
        </p:nvSpPr>
        <p:spPr bwMode="auto">
          <a:xfrm>
            <a:off x="3467502"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xmlns="" id="{09A24666-B283-4009-B697-658C66EAB06C}"/>
              </a:ext>
            </a:extLst>
          </p:cNvPr>
          <p:cNvSpPr>
            <a:spLocks noGrp="1"/>
          </p:cNvSpPr>
          <p:nvPr>
            <p:ph type="body" sz="quarter" idx="20" hasCustomPrompt="1"/>
          </p:nvPr>
        </p:nvSpPr>
        <p:spPr>
          <a:xfrm>
            <a:off x="3484536"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xmlns="" id="{90F23DCF-62CB-49F2-978A-45114E929328}"/>
              </a:ext>
            </a:extLst>
          </p:cNvPr>
          <p:cNvSpPr>
            <a:spLocks/>
          </p:cNvSpPr>
          <p:nvPr userDrawn="1"/>
        </p:nvSpPr>
        <p:spPr bwMode="auto">
          <a:xfrm>
            <a:off x="5649086"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xmlns="" id="{7C05A52A-1E10-4368-93BD-7E0496A12C90}"/>
              </a:ext>
            </a:extLst>
          </p:cNvPr>
          <p:cNvSpPr>
            <a:spLocks noGrp="1"/>
          </p:cNvSpPr>
          <p:nvPr>
            <p:ph type="body" sz="quarter" idx="22" hasCustomPrompt="1"/>
          </p:nvPr>
        </p:nvSpPr>
        <p:spPr>
          <a:xfrm>
            <a:off x="5643523"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xmlns="" id="{15702A42-BCB9-4011-81E8-B9943072EA2C}"/>
              </a:ext>
            </a:extLst>
          </p:cNvPr>
          <p:cNvSpPr>
            <a:spLocks/>
          </p:cNvSpPr>
          <p:nvPr userDrawn="1"/>
        </p:nvSpPr>
        <p:spPr bwMode="auto">
          <a:xfrm>
            <a:off x="7825106"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Text Placeholder 45">
            <a:extLst>
              <a:ext uri="{FF2B5EF4-FFF2-40B4-BE49-F238E27FC236}">
                <a16:creationId xmlns:a16="http://schemas.microsoft.com/office/drawing/2014/main" xmlns="" id="{09A24666-B283-4009-B697-658C66EAB06C}"/>
              </a:ext>
            </a:extLst>
          </p:cNvPr>
          <p:cNvSpPr>
            <a:spLocks noGrp="1"/>
          </p:cNvSpPr>
          <p:nvPr>
            <p:ph type="body" sz="quarter" idx="24" hasCustomPrompt="1"/>
          </p:nvPr>
        </p:nvSpPr>
        <p:spPr>
          <a:xfrm>
            <a:off x="784214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14397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xmlns=""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xmlns=""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xmlns=""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xmlns=""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xmlns=""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xmlns=""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xmlns=""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xmlns=""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xmlns=""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xmlns=""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xmlns=""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xmlns=""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xmlns=""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xmlns=""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xmlns=""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xmlns=""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xmlns=""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xmlns=""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xmlns=""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xmlns=""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xmlns=""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185835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xmlns=""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xmlns=""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xmlns=""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xmlns=""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xmlns=""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xmlns=""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xmlns=""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xmlns=""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xmlns=""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xmlns=""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xmlns=""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xmlns=""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xmlns=""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xmlns=""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xmlns=""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xmlns=""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xmlns=""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xmlns=""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xmlns=""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xmlns=""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xmlns=""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xmlns=""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xmlns=""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xmlns=""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xmlns=""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12">
                <a:extLst>
                  <a:ext uri="{FF2B5EF4-FFF2-40B4-BE49-F238E27FC236}">
                    <a16:creationId xmlns:a16="http://schemas.microsoft.com/office/drawing/2014/main" xmlns=""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4" name="Group 33">
            <a:extLst>
              <a:ext uri="{FF2B5EF4-FFF2-40B4-BE49-F238E27FC236}">
                <a16:creationId xmlns:a16="http://schemas.microsoft.com/office/drawing/2014/main" xmlns=""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xmlns=""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6">
              <a:extLst>
                <a:ext uri="{FF2B5EF4-FFF2-40B4-BE49-F238E27FC236}">
                  <a16:creationId xmlns:a16="http://schemas.microsoft.com/office/drawing/2014/main" xmlns=""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xmlns=""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8">
                <a:extLst>
                  <a:ext uri="{FF2B5EF4-FFF2-40B4-BE49-F238E27FC236}">
                    <a16:creationId xmlns:a16="http://schemas.microsoft.com/office/drawing/2014/main" xmlns=""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a:extLst>
                  <a:ext uri="{FF2B5EF4-FFF2-40B4-BE49-F238E27FC236}">
                    <a16:creationId xmlns:a16="http://schemas.microsoft.com/office/drawing/2014/main" xmlns=""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a:extLst>
                  <a:ext uri="{FF2B5EF4-FFF2-40B4-BE49-F238E27FC236}">
                    <a16:creationId xmlns:a16="http://schemas.microsoft.com/office/drawing/2014/main" xmlns=""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4" name="Group 43">
            <a:extLst>
              <a:ext uri="{FF2B5EF4-FFF2-40B4-BE49-F238E27FC236}">
                <a16:creationId xmlns:a16="http://schemas.microsoft.com/office/drawing/2014/main" xmlns=""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xmlns=""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xmlns=""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xmlns=""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95">
                <a:extLst>
                  <a:ext uri="{FF2B5EF4-FFF2-40B4-BE49-F238E27FC236}">
                    <a16:creationId xmlns:a16="http://schemas.microsoft.com/office/drawing/2014/main" xmlns=""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9" name="Group 48">
            <a:extLst>
              <a:ext uri="{FF2B5EF4-FFF2-40B4-BE49-F238E27FC236}">
                <a16:creationId xmlns:a16="http://schemas.microsoft.com/office/drawing/2014/main" xmlns=""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xmlns=""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39">
              <a:extLst>
                <a:ext uri="{FF2B5EF4-FFF2-40B4-BE49-F238E27FC236}">
                  <a16:creationId xmlns:a16="http://schemas.microsoft.com/office/drawing/2014/main" xmlns=""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44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xmlns=""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xmlns=""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xmlns=""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xmlns=""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xmlns=""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xmlns=""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xmlns=""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xmlns=""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xmlns=""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xmlns=""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xmlns=""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xmlns=""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xmlns=""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xmlns=""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xmlns=""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xmlns=""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xmlns=""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xmlns=""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xmlns=""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xmlns=""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xmlns=""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598157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685800" y="3352800"/>
            <a:ext cx="10439400" cy="1408112"/>
            <a:chOff x="685800" y="3352800"/>
            <a:chExt cx="10439400" cy="1408112"/>
          </a:xfrm>
        </p:grpSpPr>
        <p:sp>
          <p:nvSpPr>
            <p:cNvPr id="33" name="Freeform 5">
              <a:extLst>
                <a:ext uri="{FF2B5EF4-FFF2-40B4-BE49-F238E27FC236}">
                  <a16:creationId xmlns:a16="http://schemas.microsoft.com/office/drawing/2014/main" xmlns="" id="{0725349E-37E1-40BF-ABEC-B11A7B03BDC9}"/>
                </a:ext>
              </a:extLst>
            </p:cNvPr>
            <p:cNvSpPr>
              <a:spLocks/>
            </p:cNvSpPr>
            <p:nvPr userDrawn="1"/>
          </p:nvSpPr>
          <p:spPr bwMode="auto">
            <a:xfrm>
              <a:off x="685800" y="3352800"/>
              <a:ext cx="2003352" cy="1408112"/>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xmlns="" id="{F6268FF4-584B-4D8A-849F-4C71DB191675}"/>
                </a:ext>
              </a:extLst>
            </p:cNvPr>
            <p:cNvSpPr>
              <a:spLocks/>
            </p:cNvSpPr>
            <p:nvPr userDrawn="1"/>
          </p:nvSpPr>
          <p:spPr bwMode="auto">
            <a:xfrm>
              <a:off x="2689152" y="3352800"/>
              <a:ext cx="8436048"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5" name="Text Placeholder 45">
            <a:extLst>
              <a:ext uri="{FF2B5EF4-FFF2-40B4-BE49-F238E27FC236}">
                <a16:creationId xmlns:a16="http://schemas.microsoft.com/office/drawing/2014/main" xmlns="" id="{5034F62E-F340-4EFC-8459-5B58C80CDAA4}"/>
              </a:ext>
            </a:extLst>
          </p:cNvPr>
          <p:cNvSpPr>
            <a:spLocks noGrp="1"/>
          </p:cNvSpPr>
          <p:nvPr userDrawn="1">
            <p:ph type="body" sz="quarter" idx="13" hasCustomPrompt="1"/>
          </p:nvPr>
        </p:nvSpPr>
        <p:spPr>
          <a:xfrm>
            <a:off x="3048000" y="3873532"/>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17" name="Group 16"/>
          <p:cNvGrpSpPr/>
          <p:nvPr userDrawn="1"/>
        </p:nvGrpSpPr>
        <p:grpSpPr>
          <a:xfrm>
            <a:off x="1072933" y="4966402"/>
            <a:ext cx="10586496" cy="1419635"/>
            <a:chOff x="1072933" y="4966402"/>
            <a:chExt cx="10586496" cy="1419635"/>
          </a:xfrm>
        </p:grpSpPr>
        <p:sp>
          <p:nvSpPr>
            <p:cNvPr id="14" name="Freeform 5">
              <a:extLst>
                <a:ext uri="{FF2B5EF4-FFF2-40B4-BE49-F238E27FC236}">
                  <a16:creationId xmlns:a16="http://schemas.microsoft.com/office/drawing/2014/main" xmlns="" id="{0725349E-37E1-40BF-ABEC-B11A7B03BDC9}"/>
                </a:ext>
              </a:extLst>
            </p:cNvPr>
            <p:cNvSpPr>
              <a:spLocks/>
            </p:cNvSpPr>
            <p:nvPr userDrawn="1"/>
          </p:nvSpPr>
          <p:spPr bwMode="auto">
            <a:xfrm>
              <a:off x="1072933" y="4977925"/>
              <a:ext cx="1974232" cy="1408112"/>
            </a:xfrm>
            <a:prstGeom prst="rect">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6">
              <a:extLst>
                <a:ext uri="{FF2B5EF4-FFF2-40B4-BE49-F238E27FC236}">
                  <a16:creationId xmlns:a16="http://schemas.microsoft.com/office/drawing/2014/main" xmlns="" id="{F6268FF4-584B-4D8A-849F-4C71DB191675}"/>
                </a:ext>
              </a:extLst>
            </p:cNvPr>
            <p:cNvSpPr>
              <a:spLocks/>
            </p:cNvSpPr>
            <p:nvPr userDrawn="1"/>
          </p:nvSpPr>
          <p:spPr bwMode="auto">
            <a:xfrm>
              <a:off x="3063637" y="4966402"/>
              <a:ext cx="8595792"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16" name="Text Placeholder 45">
            <a:extLst>
              <a:ext uri="{FF2B5EF4-FFF2-40B4-BE49-F238E27FC236}">
                <a16:creationId xmlns:a16="http://schemas.microsoft.com/office/drawing/2014/main" xmlns="" id="{5034F62E-F340-4EFC-8459-5B58C80CDAA4}"/>
              </a:ext>
            </a:extLst>
          </p:cNvPr>
          <p:cNvSpPr>
            <a:spLocks noGrp="1"/>
          </p:cNvSpPr>
          <p:nvPr userDrawn="1">
            <p:ph type="body" sz="quarter" idx="14" hasCustomPrompt="1"/>
          </p:nvPr>
        </p:nvSpPr>
        <p:spPr>
          <a:xfrm>
            <a:off x="3657600" y="5460277"/>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0" name="Freeform 6">
            <a:extLst>
              <a:ext uri="{FF2B5EF4-FFF2-40B4-BE49-F238E27FC236}">
                <a16:creationId xmlns:a16="http://schemas.microsoft.com/office/drawing/2014/main" xmlns="" id="{21DDF988-DE72-4929-BB41-F7C081AE6EFA}"/>
              </a:ext>
            </a:extLst>
          </p:cNvPr>
          <p:cNvSpPr>
            <a:spLocks/>
          </p:cNvSpPr>
          <p:nvPr userDrawn="1"/>
        </p:nvSpPr>
        <p:spPr bwMode="auto">
          <a:xfrm>
            <a:off x="2329224" y="1746112"/>
            <a:ext cx="8312894"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5">
            <a:extLst>
              <a:ext uri="{FF2B5EF4-FFF2-40B4-BE49-F238E27FC236}">
                <a16:creationId xmlns:a16="http://schemas.microsoft.com/office/drawing/2014/main" xmlns="" id="{0211D682-6A70-443D-A82E-8A047AA4307C}"/>
              </a:ext>
            </a:extLst>
          </p:cNvPr>
          <p:cNvSpPr>
            <a:spLocks/>
          </p:cNvSpPr>
          <p:nvPr userDrawn="1"/>
        </p:nvSpPr>
        <p:spPr bwMode="auto">
          <a:xfrm>
            <a:off x="381000" y="1750721"/>
            <a:ext cx="1974106" cy="1408112"/>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 name="TextBox 2"/>
          <p:cNvSpPr txBox="1"/>
          <p:nvPr userDrawn="1"/>
        </p:nvSpPr>
        <p:spPr>
          <a:xfrm>
            <a:off x="685145" y="2207922"/>
            <a:ext cx="1448455" cy="369332"/>
          </a:xfrm>
          <a:prstGeom prst="rect">
            <a:avLst/>
          </a:prstGeom>
          <a:noFill/>
        </p:spPr>
        <p:txBody>
          <a:bodyPr wrap="square" rtlCol="0">
            <a:spAutoFit/>
          </a:bodyPr>
          <a:lstStyle/>
          <a:p>
            <a:r>
              <a:rPr lang="en-US" dirty="0" smtClean="0">
                <a:latin typeface="+mj-lt"/>
              </a:rPr>
              <a:t>Cloud Sprawl</a:t>
            </a:r>
            <a:endParaRPr lang="en-US" dirty="0">
              <a:latin typeface="+mj-lt"/>
            </a:endParaRPr>
          </a:p>
        </p:txBody>
      </p:sp>
      <p:sp>
        <p:nvSpPr>
          <p:cNvPr id="19" name="TextBox 18"/>
          <p:cNvSpPr txBox="1"/>
          <p:nvPr userDrawn="1"/>
        </p:nvSpPr>
        <p:spPr>
          <a:xfrm>
            <a:off x="940212" y="3829235"/>
            <a:ext cx="1448455" cy="369332"/>
          </a:xfrm>
          <a:prstGeom prst="rect">
            <a:avLst/>
          </a:prstGeom>
          <a:noFill/>
        </p:spPr>
        <p:txBody>
          <a:bodyPr wrap="square" rtlCol="0">
            <a:spAutoFit/>
          </a:bodyPr>
          <a:lstStyle/>
          <a:p>
            <a:r>
              <a:rPr lang="en-US" dirty="0" smtClean="0">
                <a:latin typeface="+mj-lt"/>
              </a:rPr>
              <a:t>Shadow IT</a:t>
            </a:r>
            <a:endParaRPr lang="en-US" dirty="0">
              <a:latin typeface="+mj-lt"/>
            </a:endParaRPr>
          </a:p>
        </p:txBody>
      </p:sp>
      <p:sp>
        <p:nvSpPr>
          <p:cNvPr id="20" name="TextBox 19"/>
          <p:cNvSpPr txBox="1"/>
          <p:nvPr userDrawn="1"/>
        </p:nvSpPr>
        <p:spPr>
          <a:xfrm>
            <a:off x="1217506" y="5220316"/>
            <a:ext cx="1448455" cy="923330"/>
          </a:xfrm>
          <a:prstGeom prst="rect">
            <a:avLst/>
          </a:prstGeom>
          <a:noFill/>
        </p:spPr>
        <p:txBody>
          <a:bodyPr wrap="square" rtlCol="0">
            <a:spAutoFit/>
          </a:bodyPr>
          <a:lstStyle/>
          <a:p>
            <a:pPr algn="ctr"/>
            <a:r>
              <a:rPr lang="en-US" dirty="0" smtClean="0">
                <a:latin typeface="+mj-lt"/>
              </a:rPr>
              <a:t>AWS Reserved Instances</a:t>
            </a:r>
            <a:endParaRPr lang="en-US" dirty="0">
              <a:latin typeface="+mj-lt"/>
            </a:endParaRPr>
          </a:p>
        </p:txBody>
      </p:sp>
      <p:sp>
        <p:nvSpPr>
          <p:cNvPr id="31" name="Text Placeholder 45">
            <a:extLst>
              <a:ext uri="{FF2B5EF4-FFF2-40B4-BE49-F238E27FC236}">
                <a16:creationId xmlns:a16="http://schemas.microsoft.com/office/drawing/2014/main" xmlns="" id="{37D40D70-B60D-40C7-BF20-D3EFF8080CC0}"/>
              </a:ext>
            </a:extLst>
          </p:cNvPr>
          <p:cNvSpPr>
            <a:spLocks noGrp="1"/>
          </p:cNvSpPr>
          <p:nvPr userDrawn="1">
            <p:ph type="body" sz="quarter" idx="12" hasCustomPrompt="1"/>
          </p:nvPr>
        </p:nvSpPr>
        <p:spPr>
          <a:xfrm>
            <a:off x="2817923" y="2211364"/>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176649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 calcmode="lin" valueType="num">
                                      <p:cBhvr additive="base">
                                        <p:cTn id="28" dur="10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1+#ppt_w/2"/>
                                          </p:val>
                                        </p:tav>
                                        <p:tav tm="100000">
                                          <p:val>
                                            <p:strVal val="#ppt_x"/>
                                          </p:val>
                                        </p:tav>
                                      </p:tavLst>
                                    </p:anim>
                                    <p:anim calcmode="lin" valueType="num">
                                      <p:cBhvr additive="base">
                                        <p:cTn id="33" dur="10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30" grpId="0" animBg="1"/>
      <p:bldP spid="29" grpId="0" animBg="1"/>
      <p:bldP spid="3" grpId="0"/>
      <p:bldP spid="19" grpId="0"/>
      <p:bldP spid="20" grpId="0"/>
      <p:bldP spid="31" grpId="0" build="p">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xmlns=""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xmlns=""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xmlns=""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xmlns=""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xmlns=""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xmlns=""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xmlns=""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xmlns=""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43544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6/7/2018</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05147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xmlns=""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xmlns=""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xmlns=""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xmlns=""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xmlns=""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xmlns=""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xmlns=""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xmlns=""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998184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xmlns=""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xmlns=""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xmlns=""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xmlns=""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xmlns=""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xmlns=""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xmlns=""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xmlns=""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xmlns=""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xmlns=""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xmlns=""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xmlns=""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xmlns=""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xmlns=""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xmlns=""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xmlns=""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xmlns=""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xmlns=""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xmlns=""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130139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xmlns=""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xmlns=""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xmlns=""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xmlns=""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xmlns=""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xmlns=""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xmlns=""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xmlns=""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xmlns=""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xmlns=""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xmlns=""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xmlns=""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xmlns=""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xmlns=""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66863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xmlns=""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xmlns=""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xmlns=""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xmlns=""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xmlns=""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xmlns=""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xmlns=""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xmlns=""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xmlns=""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91928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xmlns=""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xmlns=""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xmlns=""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xmlns=""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xmlns=""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xmlns=""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xmlns=""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xmlns=""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xmlns=""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xmlns=""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539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129261"/>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71611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96625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5071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8961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5"/>
            <a:ext cx="5932223" cy="711081"/>
          </a:xfrm>
          <a:prstGeom prst="rect">
            <a:avLst/>
          </a:prstGeo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6/7/2018</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01865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133684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smtClean="0"/>
              <a:t>Basic table. Double-click to edit in Excel.</a:t>
            </a:r>
            <a:endParaRPr lang="en-US" dirty="0"/>
          </a:p>
        </p:txBody>
      </p:sp>
    </p:spTree>
    <p:extLst>
      <p:ext uri="{BB962C8B-B14F-4D97-AF65-F5344CB8AC3E}">
        <p14:creationId xmlns:p14="http://schemas.microsoft.com/office/powerpoint/2010/main" val="1512655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10821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6/7/2018</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31216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875178600"/>
      </p:ext>
    </p:extLst>
  </p:cSld>
  <p:clrMapOvr>
    <a:masterClrMapping/>
  </p:clrMapOvr>
  <p:transition spd="med" advClick="0">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21561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41701467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42753202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0291029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1997021214"/>
      </p:ext>
    </p:extLst>
  </p:cSld>
  <p:clrMapOvr>
    <a:masterClrMapping/>
  </p:clrMapOvr>
  <p:transition spd="med" advClick="0">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56811721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55987312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73506884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a:prstGeom prst="rect">
            <a:avLst/>
          </a:prstGeo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12227" y="4110038"/>
            <a:ext cx="7920943" cy="1028097"/>
          </a:xfrm>
          <a:prstGeom prst="rect">
            <a:avLst/>
          </a:prstGeo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1711543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6/7/2018</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r>
              <a:rPr lang="en-US" smtClean="0"/>
              <a:t>  3 Simple Steps to MS CSP   </a:t>
            </a:r>
            <a:fld id="{48EFEC78-474E-4F82-9560-0B18600D68C3}" type="slidenum">
              <a:rPr lang="en-US" smtClean="0"/>
              <a:pPr/>
              <a:t>‹#›</a:t>
            </a:fld>
            <a:endParaRPr lang="en-US" dirty="0"/>
          </a:p>
        </p:txBody>
      </p:sp>
    </p:spTree>
    <p:extLst>
      <p:ext uri="{BB962C8B-B14F-4D97-AF65-F5344CB8AC3E}">
        <p14:creationId xmlns:p14="http://schemas.microsoft.com/office/powerpoint/2010/main" val="4100712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 name="Text Placeholder 2">
            <a:extLst>
              <a:ext uri="{FF2B5EF4-FFF2-40B4-BE49-F238E27FC236}">
                <a16:creationId xmlns="" xmlns:a16="http://schemas.microsoft.com/office/drawing/2014/main" id="{DB3072F2-A53D-4439-81F9-7E5A1B61E3B5}"/>
              </a:ext>
            </a:extLst>
          </p:cNvPr>
          <p:cNvSpPr>
            <a:spLocks noGrp="1"/>
          </p:cNvSpPr>
          <p:nvPr>
            <p:ph type="body" sz="quarter" idx="23"/>
          </p:nvPr>
        </p:nvSpPr>
        <p:spPr>
          <a:xfrm>
            <a:off x="877419" y="1447800"/>
            <a:ext cx="10536998" cy="8382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 xmlns:a16="http://schemas.microsoft.com/office/drawing/2014/main" id="{CAF47BAD-5798-4EFA-B6EA-7319DDAE1F7C}"/>
              </a:ext>
            </a:extLst>
          </p:cNvPr>
          <p:cNvSpPr>
            <a:spLocks/>
          </p:cNvSpPr>
          <p:nvPr userDrawn="1"/>
        </p:nvSpPr>
        <p:spPr bwMode="auto">
          <a:xfrm>
            <a:off x="877418" y="2235199"/>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1" name="Text Placeholder 45">
            <a:extLst>
              <a:ext uri="{FF2B5EF4-FFF2-40B4-BE49-F238E27FC236}">
                <a16:creationId xmlns="" xmlns:a16="http://schemas.microsoft.com/office/drawing/2014/main" id="{FE8766FB-4930-43DE-9CBE-FB23F66A6063}"/>
              </a:ext>
            </a:extLst>
          </p:cNvPr>
          <p:cNvSpPr>
            <a:spLocks noGrp="1"/>
          </p:cNvSpPr>
          <p:nvPr>
            <p:ph type="body" sz="quarter" idx="18" hasCustomPrompt="1"/>
          </p:nvPr>
        </p:nvSpPr>
        <p:spPr>
          <a:xfrm>
            <a:off x="87741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 xmlns:a16="http://schemas.microsoft.com/office/drawing/2014/main" id="{15702A42-BCB9-4011-81E8-B9943072EA2C}"/>
              </a:ext>
            </a:extLst>
          </p:cNvPr>
          <p:cNvSpPr>
            <a:spLocks/>
          </p:cNvSpPr>
          <p:nvPr userDrawn="1"/>
        </p:nvSpPr>
        <p:spPr bwMode="auto">
          <a:xfrm>
            <a:off x="4426545" y="2235199"/>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3" name="Text Placeholder 45">
            <a:extLst>
              <a:ext uri="{FF2B5EF4-FFF2-40B4-BE49-F238E27FC236}">
                <a16:creationId xmlns="" xmlns:a16="http://schemas.microsoft.com/office/drawing/2014/main" id="{09A24666-B283-4009-B697-658C66EAB06C}"/>
              </a:ext>
            </a:extLst>
          </p:cNvPr>
          <p:cNvSpPr>
            <a:spLocks noGrp="1"/>
          </p:cNvSpPr>
          <p:nvPr>
            <p:ph type="body" sz="quarter" idx="20" hasCustomPrompt="1"/>
          </p:nvPr>
        </p:nvSpPr>
        <p:spPr>
          <a:xfrm>
            <a:off x="444357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 xmlns:a16="http://schemas.microsoft.com/office/drawing/2014/main" id="{90F23DCF-62CB-49F2-978A-45114E929328}"/>
              </a:ext>
            </a:extLst>
          </p:cNvPr>
          <p:cNvSpPr>
            <a:spLocks/>
          </p:cNvSpPr>
          <p:nvPr userDrawn="1"/>
        </p:nvSpPr>
        <p:spPr bwMode="auto">
          <a:xfrm>
            <a:off x="7974018" y="2235199"/>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5" name="Text Placeholder 45">
            <a:extLst>
              <a:ext uri="{FF2B5EF4-FFF2-40B4-BE49-F238E27FC236}">
                <a16:creationId xmlns="" xmlns:a16="http://schemas.microsoft.com/office/drawing/2014/main" id="{7C05A52A-1E10-4368-93BD-7E0496A12C90}"/>
              </a:ext>
            </a:extLst>
          </p:cNvPr>
          <p:cNvSpPr>
            <a:spLocks noGrp="1"/>
          </p:cNvSpPr>
          <p:nvPr>
            <p:ph type="body" sz="quarter" idx="22" hasCustomPrompt="1"/>
          </p:nvPr>
        </p:nvSpPr>
        <p:spPr>
          <a:xfrm>
            <a:off x="796782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3773515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171" y="0"/>
            <a:ext cx="13303171" cy="6858000"/>
          </a:xfrm>
          <a:prstGeom prst="rect">
            <a:avLst/>
          </a:prstGeom>
        </p:spPr>
      </p:pic>
      <p:sp>
        <p:nvSpPr>
          <p:cNvPr id="2" name="Title 1"/>
          <p:cNvSpPr>
            <a:spLocks noGrp="1"/>
          </p:cNvSpPr>
          <p:nvPr>
            <p:ph type="ctrTitle"/>
          </p:nvPr>
        </p:nvSpPr>
        <p:spPr>
          <a:xfrm>
            <a:off x="6049702" y="1632031"/>
            <a:ext cx="5864505" cy="2633974"/>
          </a:xfrm>
        </p:spPr>
        <p:txBody>
          <a:bodyPr anchor="b">
            <a:normAutofit/>
          </a:bodyPr>
          <a:lstStyle>
            <a:lvl1pPr algn="r">
              <a:defRPr sz="4400" b="0" i="0">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46693" y="4397999"/>
            <a:ext cx="4367515" cy="1743587"/>
          </a:xfr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616" y="6329600"/>
            <a:ext cx="2341016" cy="528401"/>
          </a:xfrm>
          <a:prstGeom prst="rect">
            <a:avLst/>
          </a:prstGeom>
        </p:spPr>
      </p:pic>
    </p:spTree>
    <p:extLst>
      <p:ext uri="{BB962C8B-B14F-4D97-AF65-F5344CB8AC3E}">
        <p14:creationId xmlns:p14="http://schemas.microsoft.com/office/powerpoint/2010/main" val="2780247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27228" y="1736203"/>
            <a:ext cx="9630137" cy="1989992"/>
          </a:xfrm>
        </p:spPr>
        <p:txBody>
          <a:bodyPr anchor="b">
            <a:normAutofit/>
          </a:bodyPr>
          <a:lstStyle>
            <a:lvl1pPr algn="ctr">
              <a:defRPr sz="4400" b="0" i="0">
                <a:solidFill>
                  <a:schemeClr val="bg1"/>
                </a:solidFill>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81823" y="3861864"/>
            <a:ext cx="7920943" cy="1130907"/>
          </a:xfrm>
        </p:spPr>
        <p:txBody>
          <a:bodyPr>
            <a:normAutofit/>
          </a:bodyPr>
          <a:lstStyle>
            <a:lvl1pPr marL="0" indent="0" algn="ctr">
              <a:buNone/>
              <a:defRPr sz="1800" b="1" i="0">
                <a:solidFill>
                  <a:schemeClr val="bg1"/>
                </a:solidFill>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76112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12227" y="4110038"/>
            <a:ext cx="7920943" cy="1028097"/>
          </a:xfr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3951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4606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000000">
                    <a:tint val="75000"/>
                  </a:srgbClr>
                </a:solidFill>
              </a:rPr>
              <a:pPr/>
              <a:t>6/7/2018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r>
              <a:rPr lang="en-US" smtClean="0">
                <a:solidFill>
                  <a:srgbClr val="000000">
                    <a:tint val="75000"/>
                  </a:srgbClr>
                </a:solidFill>
              </a:rPr>
              <a:t>  3 Simple Steps to MS CSP   </a:t>
            </a:r>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909964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345169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42119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834767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54876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16257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485819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831546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704205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0385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6807"/>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7" y="668112"/>
            <a:ext cx="11306469" cy="307777"/>
          </a:xfrm>
        </p:spPr>
        <p:txBody>
          <a:bodyPr wrap="square" lIns="0" tIns="0" rIns="0" bIns="0">
            <a:spAutoFit/>
          </a:bodyPr>
          <a:lstStyle>
            <a:lvl1pPr>
              <a:lnSpc>
                <a:spcPts val="2353"/>
              </a:lnSpc>
              <a:defRPr sz="2353" strike="noStrike" spc="-95" baseline="0">
                <a:solidFill>
                  <a:srgbClr val="2F2F2F"/>
                </a:solidFill>
              </a:defRPr>
            </a:lvl1pPr>
          </a:lstStyle>
          <a:p>
            <a:r>
              <a:rPr lang="en-US"/>
              <a:t>Title</a:t>
            </a:r>
          </a:p>
        </p:txBody>
      </p:sp>
    </p:spTree>
    <p:extLst>
      <p:ext uri="{BB962C8B-B14F-4D97-AF65-F5344CB8AC3E}">
        <p14:creationId xmlns:p14="http://schemas.microsoft.com/office/powerpoint/2010/main" val="15335461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62910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76542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2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20.jpg"/><Relationship Id="rId2" Type="http://schemas.openxmlformats.org/officeDocument/2006/relationships/slideLayout" Target="../slideLayouts/slideLayout57.xml"/><Relationship Id="rId16" Type="http://schemas.openxmlformats.org/officeDocument/2006/relationships/theme" Target="../theme/theme10.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image" Target="../media/image4.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image" Target="../media/image9.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 id="2147484072" r:id="rId2"/>
    <p:sldLayoutId id="2147484075" r:id="rId3"/>
    <p:sldLayoutId id="2147484076" r:id="rId4"/>
    <p:sldLayoutId id="2147484078" r:id="rId5"/>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64DE79-268F-4C1A-8933-263129D2AF90}" type="datetimeFigureOut">
              <a:rPr lang="en-US" smtClean="0">
                <a:solidFill>
                  <a:srgbClr val="000000">
                    <a:tint val="75000"/>
                  </a:srgbClr>
                </a:solidFill>
                <a:latin typeface="Calibri" panose="020F0502020204030204"/>
                <a:cs typeface="+mn-cs"/>
              </a:rPr>
              <a:pPr fontAlgn="auto">
                <a:spcBef>
                  <a:spcPts val="0"/>
                </a:spcBef>
                <a:spcAft>
                  <a:spcPts val="0"/>
                </a:spcAft>
              </a:pPr>
              <a:t>6/7/2018</a:t>
            </a:fld>
            <a:endParaRPr lang="en-US" dirty="0">
              <a:solidFill>
                <a:srgbClr val="000000">
                  <a:tint val="75000"/>
                </a:srgbClr>
              </a:solidFill>
              <a:latin typeface="Calibri" panose="020F0502020204030204"/>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srgbClr val="000000">
                  <a:tint val="75000"/>
                </a:srgb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smtClean="0">
                <a:solidFill>
                  <a:srgbClr val="000000">
                    <a:tint val="75000"/>
                  </a:srgbClr>
                </a:solidFill>
                <a:latin typeface="Calibri" panose="020F0502020204030204"/>
                <a:cs typeface="+mn-cs"/>
              </a:rPr>
              <a:t>  3 Simple Steps to MS CSP   </a:t>
            </a:r>
            <a:fld id="{48EFEC78-474E-4F82-9560-0B18600D68C3}" type="slidenum">
              <a:rPr lang="en-US" smtClean="0">
                <a:solidFill>
                  <a:srgbClr val="000000">
                    <a:tint val="75000"/>
                  </a:srgbClr>
                </a:solidFill>
                <a:latin typeface="Calibri" panose="020F0502020204030204"/>
                <a:cs typeface="+mn-cs"/>
              </a:rPr>
              <a:pPr fontAlgn="auto">
                <a:spcBef>
                  <a:spcPts val="0"/>
                </a:spcBef>
                <a:spcAft>
                  <a:spcPts val="0"/>
                </a:spcAft>
              </a:pPr>
              <a:t>‹#›</a:t>
            </a:fld>
            <a:endParaRPr lang="en-US" dirty="0">
              <a:solidFill>
                <a:srgbClr val="000000">
                  <a:tint val="75000"/>
                </a:srgbClr>
              </a:solidFill>
              <a:latin typeface="Calibri" panose="020F0502020204030204"/>
              <a:cs typeface="+mn-cs"/>
            </a:endParaRP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28592"/>
            <a:ext cx="12225860" cy="6829408"/>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4573" y="6019800"/>
            <a:ext cx="4673600" cy="1054904"/>
          </a:xfrm>
          <a:prstGeom prst="rect">
            <a:avLst/>
          </a:prstGeom>
        </p:spPr>
      </p:pic>
    </p:spTree>
    <p:extLst>
      <p:ext uri="{BB962C8B-B14F-4D97-AF65-F5344CB8AC3E}">
        <p14:creationId xmlns:p14="http://schemas.microsoft.com/office/powerpoint/2010/main" val="3212262894"/>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 id="2147484080" r:id="rId2"/>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ech_Data_Sales_02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Parallelogram 7"/>
          <p:cNvSpPr/>
          <p:nvPr userDrawn="1"/>
        </p:nvSpPr>
        <p:spPr>
          <a:xfrm flipV="1">
            <a:off x="4963701" y="0"/>
            <a:ext cx="7235488" cy="4663195"/>
          </a:xfrm>
          <a:custGeom>
            <a:avLst/>
            <a:gdLst>
              <a:gd name="connsiteX0" fmla="*/ 0 w 8166724"/>
              <a:gd name="connsiteY0" fmla="*/ 3488850 h 3488850"/>
              <a:gd name="connsiteX1" fmla="*/ 998055 w 8166724"/>
              <a:gd name="connsiteY1" fmla="*/ 0 h 3488850"/>
              <a:gd name="connsiteX2" fmla="*/ 8166724 w 8166724"/>
              <a:gd name="connsiteY2" fmla="*/ 0 h 3488850"/>
              <a:gd name="connsiteX3" fmla="*/ 7168669 w 8166724"/>
              <a:gd name="connsiteY3" fmla="*/ 3488850 h 3488850"/>
              <a:gd name="connsiteX4" fmla="*/ 0 w 8166724"/>
              <a:gd name="connsiteY4" fmla="*/ 3488850 h 3488850"/>
              <a:gd name="connsiteX0" fmla="*/ 0 w 8166724"/>
              <a:gd name="connsiteY0" fmla="*/ 3488850 h 3488850"/>
              <a:gd name="connsiteX1" fmla="*/ 998055 w 8166724"/>
              <a:gd name="connsiteY1" fmla="*/ 0 h 3488850"/>
              <a:gd name="connsiteX2" fmla="*/ 8166724 w 8166724"/>
              <a:gd name="connsiteY2" fmla="*/ 0 h 3488850"/>
              <a:gd name="connsiteX3" fmla="*/ 5408235 w 8166724"/>
              <a:gd name="connsiteY3" fmla="*/ 3488850 h 3488850"/>
              <a:gd name="connsiteX4" fmla="*/ 0 w 8166724"/>
              <a:gd name="connsiteY4" fmla="*/ 3488850 h 3488850"/>
              <a:gd name="connsiteX0" fmla="*/ 0 w 5423524"/>
              <a:gd name="connsiteY0" fmla="*/ 3497396 h 3497396"/>
              <a:gd name="connsiteX1" fmla="*/ 998055 w 5423524"/>
              <a:gd name="connsiteY1" fmla="*/ 8546 h 3497396"/>
              <a:gd name="connsiteX2" fmla="*/ 5423524 w 5423524"/>
              <a:gd name="connsiteY2" fmla="*/ 0 h 3497396"/>
              <a:gd name="connsiteX3" fmla="*/ 5408235 w 5423524"/>
              <a:gd name="connsiteY3" fmla="*/ 3497396 h 3497396"/>
              <a:gd name="connsiteX4" fmla="*/ 0 w 5423524"/>
              <a:gd name="connsiteY4" fmla="*/ 3497396 h 3497396"/>
              <a:gd name="connsiteX0" fmla="*/ 0 w 5426616"/>
              <a:gd name="connsiteY0" fmla="*/ 3497396 h 3497396"/>
              <a:gd name="connsiteX1" fmla="*/ 998055 w 5426616"/>
              <a:gd name="connsiteY1" fmla="*/ 8546 h 3497396"/>
              <a:gd name="connsiteX2" fmla="*/ 5423524 w 5426616"/>
              <a:gd name="connsiteY2" fmla="*/ 0 h 3497396"/>
              <a:gd name="connsiteX3" fmla="*/ 5425326 w 5426616"/>
              <a:gd name="connsiteY3" fmla="*/ 3497396 h 3497396"/>
              <a:gd name="connsiteX4" fmla="*/ 0 w 5426616"/>
              <a:gd name="connsiteY4" fmla="*/ 3497396 h 34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616" h="3497396">
                <a:moveTo>
                  <a:pt x="0" y="3497396"/>
                </a:moveTo>
                <a:lnTo>
                  <a:pt x="998055" y="8546"/>
                </a:lnTo>
                <a:lnTo>
                  <a:pt x="5423524" y="0"/>
                </a:lnTo>
                <a:cubicBezTo>
                  <a:pt x="5418428" y="1165799"/>
                  <a:pt x="5430422" y="2331597"/>
                  <a:pt x="5425326" y="3497396"/>
                </a:cubicBezTo>
                <a:lnTo>
                  <a:pt x="0" y="3497396"/>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dirty="0">
              <a:solidFill>
                <a:prstClr val="white"/>
              </a:solidFill>
            </a:endParaRPr>
          </a:p>
        </p:txBody>
      </p:sp>
      <p:sp>
        <p:nvSpPr>
          <p:cNvPr id="10" name="TextBox 9"/>
          <p:cNvSpPr txBox="1"/>
          <p:nvPr userDrawn="1"/>
        </p:nvSpPr>
        <p:spPr>
          <a:xfrm>
            <a:off x="5434949" y="102549"/>
            <a:ext cx="6548641" cy="369332"/>
          </a:xfrm>
          <a:prstGeom prst="rect">
            <a:avLst/>
          </a:prstGeom>
          <a:noFill/>
        </p:spPr>
        <p:txBody>
          <a:bodyPr wrap="square" rtlCol="0">
            <a:spAutoFit/>
          </a:bodyPr>
          <a:lstStyle/>
          <a:p>
            <a:pPr defTabSz="609585" fontAlgn="auto">
              <a:spcBef>
                <a:spcPts val="0"/>
              </a:spcBef>
              <a:spcAft>
                <a:spcPts val="0"/>
              </a:spcAft>
            </a:pPr>
            <a:r>
              <a:rPr lang="en-US" dirty="0">
                <a:solidFill>
                  <a:prstClr val="white"/>
                </a:solidFill>
                <a:latin typeface="Arial" charset="0"/>
                <a:ea typeface="Arial" charset="0"/>
              </a:rPr>
              <a:t>Agenda</a:t>
            </a:r>
          </a:p>
        </p:txBody>
      </p:sp>
    </p:spTree>
    <p:extLst>
      <p:ext uri="{BB962C8B-B14F-4D97-AF65-F5344CB8AC3E}">
        <p14:creationId xmlns:p14="http://schemas.microsoft.com/office/powerpoint/2010/main" val="994766945"/>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191998"/>
      </p:ext>
    </p:extLst>
  </p:cSld>
  <p:clrMap bg1="lt1" tx1="dk1" bg2="lt2" tx2="dk2" accent1="accent1" accent2="accent2" accent3="accent3" accent4="accent4" accent5="accent5" accent6="accent6" hlink="hlink" folHlink="folHlink"/>
  <p:sldLayoutIdLst>
    <p:sldLayoutId id="2147484008"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231025"/>
      </p:ext>
    </p:extLst>
  </p:cSld>
  <p:clrMap bg1="lt1" tx1="dk1" bg2="lt2" tx2="dk2" accent1="accent1" accent2="accent2" accent3="accent3" accent4="accent4" accent5="accent5" accent6="accent6" hlink="hlink" folHlink="folHlink"/>
  <p:sldLayoutIdLst>
    <p:sldLayoutId id="2147484010"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465627"/>
      </p:ext>
    </p:extLst>
  </p:cSld>
  <p:clrMap bg1="lt1" tx1="dk1" bg2="lt2" tx2="dk2" accent1="accent1" accent2="accent2" accent3="accent3" accent4="accent4" accent5="accent5" accent6="accent6" hlink="hlink" folHlink="folHlink"/>
  <p:sldLayoutIdLst>
    <p:sldLayoutId id="2147484012"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14926"/>
            <a:ext cx="12192000" cy="63153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5" name="Rectangle 14"/>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6" name="Straight Connector 15"/>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8" name="Rectangle 17"/>
          <p:cNvSpPr/>
          <p:nvPr userDrawn="1"/>
        </p:nvSpPr>
        <p:spPr>
          <a:xfrm>
            <a:off x="0" y="0"/>
            <a:ext cx="12192000" cy="72053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9"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26" name="Straight Connector 25"/>
          <p:cNvCxnSpPr/>
          <p:nvPr userDrawn="1"/>
        </p:nvCxnSpPr>
        <p:spPr>
          <a:xfrm>
            <a:off x="0" y="72053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275212"/>
      </p:ext>
    </p:extLst>
  </p:cSld>
  <p:clrMap bg1="lt1" tx1="dk1" bg2="lt2" tx2="dk2" accent1="accent1" accent2="accent2" accent3="accent3" accent4="accent4" accent5="accent5" accent6="accent6" hlink="hlink" folHlink="folHlink"/>
  <p:sldLayoutIdLst>
    <p:sldLayoutId id="2147484014" r:id="rId1"/>
    <p:sldLayoutId id="2147484015"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nference-graph.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256765"/>
            <a:ext cx="5800877" cy="517684"/>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7" name="Straight Connector 6"/>
          <p:cNvCxnSpPr/>
          <p:nvPr userDrawn="1"/>
        </p:nvCxnSpPr>
        <p:spPr>
          <a:xfrm>
            <a:off x="0" y="774448"/>
            <a:ext cx="5893944"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
        <p:nvSpPr>
          <p:cNvPr id="11" name="Parallelogram 4"/>
          <p:cNvSpPr/>
          <p:nvPr userDrawn="1"/>
        </p:nvSpPr>
        <p:spPr>
          <a:xfrm>
            <a:off x="222991" y="256763"/>
            <a:ext cx="5856719" cy="517685"/>
          </a:xfrm>
          <a:custGeom>
            <a:avLst/>
            <a:gdLst>
              <a:gd name="connsiteX0" fmla="*/ 0 w 4423123"/>
              <a:gd name="connsiteY0" fmla="*/ 388264 h 388264"/>
              <a:gd name="connsiteX1" fmla="*/ 111071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4423123"/>
              <a:gd name="connsiteY0" fmla="*/ 388264 h 388264"/>
              <a:gd name="connsiteX1" fmla="*/ 636589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3876585"/>
              <a:gd name="connsiteY0" fmla="*/ 388264 h 388264"/>
              <a:gd name="connsiteX1" fmla="*/ 90051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5968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28645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585" h="388264">
                <a:moveTo>
                  <a:pt x="0" y="388264"/>
                </a:moveTo>
                <a:cubicBezTo>
                  <a:pt x="1989" y="258843"/>
                  <a:pt x="26656" y="129421"/>
                  <a:pt x="28645" y="0"/>
                </a:cubicBezTo>
                <a:lnTo>
                  <a:pt x="3876585" y="0"/>
                </a:lnTo>
                <a:lnTo>
                  <a:pt x="3765514" y="388264"/>
                </a:lnTo>
                <a:lnTo>
                  <a:pt x="0" y="388264"/>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9" name="Straight Connector 8"/>
          <p:cNvCxnSpPr/>
          <p:nvPr userDrawn="1"/>
        </p:nvCxnSpPr>
        <p:spPr>
          <a:xfrm flipH="1">
            <a:off x="148538" y="256762"/>
            <a:ext cx="124140" cy="900157"/>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2009676"/>
      </p:ext>
    </p:extLst>
  </p:cSld>
  <p:clrMap bg1="lt1" tx1="dk1" bg2="lt2" tx2="dk2" accent1="accent1" accent2="accent2" accent3="accent3" accent4="accent4" accent5="accent5" accent6="accent6" hlink="hlink" folHlink="folHlink"/>
  <p:sldLayoutIdLst>
    <p:sldLayoutId id="2147484017"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4"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45"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71849729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50"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4046" r:id="rId26"/>
    <p:sldLayoutId id="2147484062" r:id="rId27"/>
    <p:sldLayoutId id="2147484063" r:id="rId28"/>
    <p:sldLayoutId id="2147484064" r:id="rId29"/>
    <p:sldLayoutId id="2147484065" r:id="rId30"/>
    <p:sldLayoutId id="2147484077" r:id="rId31"/>
    <p:sldLayoutId id="2147484079" r:id="rId32"/>
    <p:sldLayoutId id="2147484082" r:id="rId33"/>
    <p:sldLayoutId id="2147484083" r:id="rId34"/>
    <p:sldLayoutId id="2147484084" r:id="rId35"/>
    <p:sldLayoutId id="2147484085" r:id="rId36"/>
    <p:sldLayoutId id="2147484087" r:id="rId37"/>
    <p:sldLayoutId id="2147484088" r:id="rId38"/>
    <p:sldLayoutId id="2147484089" r:id="rId39"/>
    <p:sldLayoutId id="2147484106" r:id="rId40"/>
    <p:sldLayoutId id="2147484107" r:id="rId41"/>
    <p:sldLayoutId id="2147484108" r:id="rId42"/>
  </p:sldLayoutIdLst>
  <p:transition spd="slow">
    <p:fade/>
  </p:transition>
  <p:timing>
    <p:tnLst>
      <p:par>
        <p:cTn id="1" dur="indefinite" restart="never" nodeType="tmRoot"/>
      </p:par>
    </p:tnLst>
  </p:timing>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7.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5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hyperlink" Target="https://levelup.techdata.com/viewdocument/customer-streamone-white-lable-data?CommunityKey=ff0760b3-a01c-4ff7-a6a0-8d750ae5385a&amp;tab=librarydocuments" TargetMode="External"/><Relationship Id="rId3" Type="http://schemas.openxmlformats.org/officeDocument/2006/relationships/hyperlink" Target="https://levelup.techdata.com/viewdocument/battle-card-aws-core-services?CommunityKey=ff0760b3-a01c-4ff7-a6a0-8d750ae5385a&amp;tab=librarydocuments" TargetMode="External"/><Relationship Id="rId7" Type="http://schemas.openxmlformats.org/officeDocument/2006/relationships/hyperlink" Target="https://levelup.techdata.com/viewdocument/customer-ri-managed-service-white-l?CommunityKey=ff0760b3-a01c-4ff7-a6a0-8d750ae5385a&amp;tab=librarydocuments"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https://levelup.techdata.com/viewdocument/manage-and-optimize-your-aws-spend?CommunityKey=ff0760b3-a01c-4ff7-a6a0-8d750ae5385a&amp;tab=librarydocuments" TargetMode="External"/><Relationship Id="rId5" Type="http://schemas.openxmlformats.org/officeDocument/2006/relationships/hyperlink" Target="https://levelup.techdata.com/viewdocument/why-resell-training-services-battle?CommunityKey=ff0760b3-a01c-4ff7-a6a0-8d750ae5385a&amp;tab=librarydocuments" TargetMode="External"/><Relationship Id="rId10" Type="http://schemas.openxmlformats.org/officeDocument/2006/relationships/hyperlink" Target="https://levelup.techdata.com/viewdocument/request-template-for-aws-mdf-and-po?CommunityKey=ff0760b3-a01c-4ff7-a6a0-8d750ae5385a&amp;tab=librarydocuments" TargetMode="External"/><Relationship Id="rId4" Type="http://schemas.openxmlformats.org/officeDocument/2006/relationships/hyperlink" Target="https://levelup.techdata.com/viewdocument/battlecard-streamone-enterprise-sol?CommunityKey=ff0760b3-a01c-4ff7-a6a0-8d750ae5385a&amp;tab=librarydocuments" TargetMode="External"/><Relationship Id="rId9" Type="http://schemas.openxmlformats.org/officeDocument/2006/relationships/hyperlink" Target="https://levelup.techdata.com/viewdocument/customer-ri-optimization-managed-se?CommunityKey=ff0760b3-a01c-4ff7-a6a0-8d750ae5385a&amp;tab=librarydocument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mailto:enterprisecloudsales@techdata.com" TargetMode="External"/><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hyperlink" Target="http://www.techdata.com/content/tdcloud/index.html" TargetMode="External"/><Relationship Id="rId11" Type="http://schemas.openxmlformats.org/officeDocument/2006/relationships/image" Target="../media/image58.png"/><Relationship Id="rId5" Type="http://schemas.openxmlformats.org/officeDocument/2006/relationships/hyperlink" Target="https://twitter.com/TechDataCloud" TargetMode="External"/><Relationship Id="rId10" Type="http://schemas.openxmlformats.org/officeDocument/2006/relationships/image" Target="../media/image57.png"/><Relationship Id="rId4" Type="http://schemas.openxmlformats.org/officeDocument/2006/relationships/hyperlink" Target="https://cloudchannelnewsroom.com/" TargetMode="External"/><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pn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600" dirty="0" smtClean="0"/>
              <a:t>AWS Partner Information Kit</a:t>
            </a:r>
            <a:endParaRPr lang="en-US" sz="3600" dirty="0"/>
          </a:p>
        </p:txBody>
      </p:sp>
      <p:sp>
        <p:nvSpPr>
          <p:cNvPr id="8" name="Text Placeholder 7"/>
          <p:cNvSpPr>
            <a:spLocks noGrp="1"/>
          </p:cNvSpPr>
          <p:nvPr>
            <p:ph type="subTitle" idx="1"/>
          </p:nvPr>
        </p:nvSpPr>
        <p:spPr/>
        <p:txBody>
          <a:bodyPr/>
          <a:lstStyle/>
          <a:p>
            <a:r>
              <a:rPr lang="en-US" dirty="0" smtClean="0"/>
              <a:t>Level 1: Control, Secure and Optimize</a:t>
            </a:r>
          </a:p>
          <a:p>
            <a:endParaRPr lang="en-US" dirty="0"/>
          </a:p>
        </p:txBody>
      </p:sp>
      <p:sp>
        <p:nvSpPr>
          <p:cNvPr id="6" name="TextBox 5"/>
          <p:cNvSpPr txBox="1"/>
          <p:nvPr/>
        </p:nvSpPr>
        <p:spPr>
          <a:xfrm>
            <a:off x="10536697" y="6212745"/>
            <a:ext cx="1713697" cy="297454"/>
          </a:xfrm>
          <a:prstGeom prst="rect">
            <a:avLst/>
          </a:prstGeom>
          <a:noFill/>
        </p:spPr>
        <p:txBody>
          <a:bodyPr wrap="square" rtlCol="0">
            <a:spAutoFit/>
          </a:bodyPr>
          <a:lstStyle/>
          <a:p>
            <a:pPr algn="ctr"/>
            <a:r>
              <a:rPr lang="en-US" sz="1333" b="1" i="1" dirty="0">
                <a:solidFill>
                  <a:schemeClr val="bg1"/>
                </a:solidFill>
                <a:latin typeface="Helvetica Neue Light"/>
              </a:rPr>
              <a:t>techdata.com</a:t>
            </a:r>
          </a:p>
        </p:txBody>
      </p:sp>
    </p:spTree>
    <p:extLst>
      <p:ext uri="{BB962C8B-B14F-4D97-AF65-F5344CB8AC3E}">
        <p14:creationId xmlns:p14="http://schemas.microsoft.com/office/powerpoint/2010/main" val="156972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10" y="482768"/>
            <a:ext cx="11126510" cy="792162"/>
          </a:xfrm>
        </p:spPr>
        <p:txBody>
          <a:bodyPr/>
          <a:lstStyle/>
          <a:p>
            <a:r>
              <a:rPr lang="en-US" sz="3200" dirty="0" smtClean="0"/>
              <a:t>The Solution: StreamOne Enterprise Solutions Cloud Platform</a:t>
            </a:r>
            <a:endParaRPr lang="en-US" sz="3200" dirty="0"/>
          </a:p>
        </p:txBody>
      </p:sp>
      <p:grpSp>
        <p:nvGrpSpPr>
          <p:cNvPr id="17" name="Group 16"/>
          <p:cNvGrpSpPr/>
          <p:nvPr/>
        </p:nvGrpSpPr>
        <p:grpSpPr>
          <a:xfrm>
            <a:off x="381000" y="2286000"/>
            <a:ext cx="6363385" cy="3876899"/>
            <a:chOff x="499792" y="1923806"/>
            <a:chExt cx="6363385" cy="3876899"/>
          </a:xfrm>
        </p:grpSpPr>
        <p:sp>
          <p:nvSpPr>
            <p:cNvPr id="9" name="Freeform 8"/>
            <p:cNvSpPr/>
            <p:nvPr/>
          </p:nvSpPr>
          <p:spPr bwMode="auto">
            <a:xfrm>
              <a:off x="525931" y="1923806"/>
              <a:ext cx="6255869" cy="318521"/>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smtClean="0">
                  <a:solidFill>
                    <a:prstClr val="white"/>
                  </a:solidFill>
                  <a:latin typeface="+mj-lt"/>
                  <a:cs typeface="Arial" panose="020B0604020202020204" pitchFamily="34" charset="0"/>
                </a:rPr>
                <a:t>Centralizes </a:t>
              </a:r>
              <a:r>
                <a:rPr lang="en-US" dirty="0">
                  <a:solidFill>
                    <a:prstClr val="white"/>
                  </a:solidFill>
                  <a:latin typeface="+mj-lt"/>
                  <a:cs typeface="Arial" panose="020B0604020202020204" pitchFamily="34" charset="0"/>
                </a:rPr>
                <a:t>accounts into consolidated billing model </a:t>
              </a:r>
            </a:p>
          </p:txBody>
        </p:sp>
        <p:sp>
          <p:nvSpPr>
            <p:cNvPr id="10" name="Freeform 9"/>
            <p:cNvSpPr/>
            <p:nvPr/>
          </p:nvSpPr>
          <p:spPr bwMode="auto">
            <a:xfrm>
              <a:off x="525931" y="2186542"/>
              <a:ext cx="6337246" cy="1143000"/>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a:lstStyle/>
            <a:p>
              <a:pPr marL="173034" lvl="1" indent="-173034" defTabSz="666734" fontAlgn="auto">
                <a:spcBef>
                  <a:spcPts val="0"/>
                </a:spcBef>
                <a:spcAft>
                  <a:spcPts val="600"/>
                </a:spcAft>
                <a:buFont typeface="Wingdings" charset="0"/>
                <a:buChar char="ü"/>
              </a:pPr>
              <a:r>
                <a:rPr lang="en-US" altLang="en-US" sz="1600" dirty="0" smtClean="0">
                  <a:solidFill>
                    <a:prstClr val="black"/>
                  </a:solidFill>
                  <a:latin typeface="+mj-lt"/>
                </a:rPr>
                <a:t>Reduce </a:t>
              </a:r>
              <a:r>
                <a:rPr lang="en-US" altLang="en-US" sz="1600" dirty="0">
                  <a:solidFill>
                    <a:prstClr val="black"/>
                  </a:solidFill>
                  <a:latin typeface="+mj-lt"/>
                </a:rPr>
                <a:t>account sprawl</a:t>
              </a:r>
            </a:p>
            <a:p>
              <a:pPr marL="173034" lvl="1" indent="-173034" defTabSz="666734" fontAlgn="auto">
                <a:spcBef>
                  <a:spcPts val="0"/>
                </a:spcBef>
                <a:spcAft>
                  <a:spcPts val="600"/>
                </a:spcAft>
                <a:buFont typeface="Wingdings" charset="0"/>
                <a:buChar char="ü"/>
              </a:pPr>
              <a:r>
                <a:rPr lang="en-US" altLang="en-US" sz="1600" dirty="0" smtClean="0">
                  <a:solidFill>
                    <a:prstClr val="black"/>
                  </a:solidFill>
                  <a:latin typeface="+mj-lt"/>
                </a:rPr>
                <a:t>Take </a:t>
              </a:r>
              <a:r>
                <a:rPr lang="en-US" altLang="en-US" sz="1600" dirty="0">
                  <a:solidFill>
                    <a:prstClr val="black"/>
                  </a:solidFill>
                  <a:latin typeface="+mj-lt"/>
                </a:rPr>
                <a:t>advantage of compute and storage volume tiers</a:t>
              </a:r>
            </a:p>
            <a:p>
              <a:pPr marL="173034" lvl="1" indent="-173034" defTabSz="666734" fontAlgn="auto">
                <a:spcBef>
                  <a:spcPts val="0"/>
                </a:spcBef>
                <a:spcAft>
                  <a:spcPts val="600"/>
                </a:spcAft>
                <a:buFont typeface="Wingdings" charset="0"/>
                <a:buChar char="ü"/>
              </a:pPr>
              <a:r>
                <a:rPr lang="en-US" altLang="en-US" sz="1600" dirty="0" smtClean="0">
                  <a:solidFill>
                    <a:prstClr val="black"/>
                  </a:solidFill>
                  <a:latin typeface="+mj-lt"/>
                </a:rPr>
                <a:t>Optimize </a:t>
              </a:r>
              <a:r>
                <a:rPr lang="en-US" altLang="en-US" sz="1600" dirty="0">
                  <a:solidFill>
                    <a:prstClr val="black"/>
                  </a:solidFill>
                  <a:latin typeface="+mj-lt"/>
                </a:rPr>
                <a:t>costs through RI purchases with analytics/ recommendations</a:t>
              </a:r>
              <a:endParaRPr lang="en-US" altLang="en-US" sz="1600" dirty="0">
                <a:solidFill>
                  <a:srgbClr val="000000"/>
                </a:solidFill>
                <a:latin typeface="+mj-lt"/>
              </a:endParaRPr>
            </a:p>
          </p:txBody>
        </p:sp>
        <p:sp>
          <p:nvSpPr>
            <p:cNvPr id="11" name="Freeform 10"/>
            <p:cNvSpPr/>
            <p:nvPr/>
          </p:nvSpPr>
          <p:spPr bwMode="auto">
            <a:xfrm>
              <a:off x="508210" y="3202819"/>
              <a:ext cx="6273590" cy="315891"/>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a:solidFill>
                    <a:prstClr val="white"/>
                  </a:solidFill>
                  <a:latin typeface="+mj-lt"/>
                  <a:cs typeface="Arial" panose="020B0604020202020204" pitchFamily="34" charset="0"/>
                </a:rPr>
                <a:t>Accurately </a:t>
              </a:r>
              <a:r>
                <a:rPr lang="en-US" dirty="0" smtClean="0">
                  <a:solidFill>
                    <a:prstClr val="white"/>
                  </a:solidFill>
                  <a:latin typeface="+mj-lt"/>
                  <a:cs typeface="Arial" panose="020B0604020202020204" pitchFamily="34" charset="0"/>
                </a:rPr>
                <a:t>maps </a:t>
              </a:r>
              <a:r>
                <a:rPr lang="en-US" dirty="0">
                  <a:solidFill>
                    <a:prstClr val="white"/>
                  </a:solidFill>
                  <a:latin typeface="+mj-lt"/>
                  <a:cs typeface="Arial" panose="020B0604020202020204" pitchFamily="34" charset="0"/>
                </a:rPr>
                <a:t>charge-back costs</a:t>
              </a:r>
            </a:p>
          </p:txBody>
        </p:sp>
        <p:sp>
          <p:nvSpPr>
            <p:cNvPr id="12" name="Freeform 11"/>
            <p:cNvSpPr/>
            <p:nvPr/>
          </p:nvSpPr>
          <p:spPr bwMode="auto">
            <a:xfrm>
              <a:off x="508210" y="3462102"/>
              <a:ext cx="6255869" cy="1134136"/>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1270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spcCol="1270"/>
            <a:lstStyle/>
            <a:p>
              <a:pPr marL="173034" lvl="1" indent="-173034" defTabSz="666734" fontAlgn="auto">
                <a:spcBef>
                  <a:spcPts val="0"/>
                </a:spcBef>
                <a:spcAft>
                  <a:spcPts val="600"/>
                </a:spcAft>
                <a:buFont typeface="Wingdings" panose="05000000000000000000" pitchFamily="2" charset="2"/>
                <a:buChar char="ü"/>
                <a:defRPr/>
              </a:pPr>
              <a:r>
                <a:rPr lang="en-US" sz="1600" dirty="0" smtClean="0">
                  <a:solidFill>
                    <a:prstClr val="black">
                      <a:hueOff val="0"/>
                      <a:satOff val="0"/>
                      <a:lumOff val="0"/>
                      <a:alphaOff val="0"/>
                    </a:prstClr>
                  </a:solidFill>
                  <a:latin typeface="+mj-lt"/>
                  <a:cs typeface="Arial" panose="020B0604020202020204" pitchFamily="34" charset="0"/>
                </a:rPr>
                <a:t>Improve </a:t>
              </a:r>
              <a:r>
                <a:rPr lang="en-US" sz="1600" dirty="0">
                  <a:solidFill>
                    <a:prstClr val="black">
                      <a:hueOff val="0"/>
                      <a:satOff val="0"/>
                      <a:lumOff val="0"/>
                      <a:alphaOff val="0"/>
                    </a:prstClr>
                  </a:solidFill>
                  <a:latin typeface="+mj-lt"/>
                  <a:cs typeface="Arial" panose="020B0604020202020204" pitchFamily="34" charset="0"/>
                </a:rPr>
                <a:t>oversight/control of departmental spend </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hueOff val="0"/>
                      <a:satOff val="0"/>
                      <a:lumOff val="0"/>
                      <a:alphaOff val="0"/>
                    </a:prstClr>
                  </a:solidFill>
                  <a:latin typeface="+mj-lt"/>
                  <a:cs typeface="Arial" panose="020B0604020202020204" pitchFamily="34" charset="0"/>
                </a:rPr>
                <a:t>Accurately </a:t>
              </a:r>
              <a:r>
                <a:rPr lang="en-US" sz="1600" dirty="0" smtClean="0">
                  <a:solidFill>
                    <a:prstClr val="black">
                      <a:hueOff val="0"/>
                      <a:satOff val="0"/>
                      <a:lumOff val="0"/>
                      <a:alphaOff val="0"/>
                    </a:prstClr>
                  </a:solidFill>
                  <a:latin typeface="+mj-lt"/>
                  <a:cs typeface="Arial" panose="020B0604020202020204" pitchFamily="34" charset="0"/>
                </a:rPr>
                <a:t>assign </a:t>
              </a:r>
              <a:r>
                <a:rPr lang="en-US" sz="1600" dirty="0">
                  <a:solidFill>
                    <a:prstClr val="black">
                      <a:hueOff val="0"/>
                      <a:satOff val="0"/>
                      <a:lumOff val="0"/>
                      <a:alphaOff val="0"/>
                    </a:prstClr>
                  </a:solidFill>
                  <a:latin typeface="+mj-lt"/>
                  <a:cs typeface="Arial" panose="020B0604020202020204" pitchFamily="34" charset="0"/>
                </a:rPr>
                <a:t>and </a:t>
              </a:r>
              <a:r>
                <a:rPr lang="en-US" sz="1600" dirty="0" smtClean="0">
                  <a:solidFill>
                    <a:prstClr val="black">
                      <a:hueOff val="0"/>
                      <a:satOff val="0"/>
                      <a:lumOff val="0"/>
                      <a:alphaOff val="0"/>
                    </a:prstClr>
                  </a:solidFill>
                  <a:latin typeface="+mj-lt"/>
                  <a:cs typeface="Arial" panose="020B0604020202020204" pitchFamily="34" charset="0"/>
                </a:rPr>
                <a:t>manage </a:t>
              </a:r>
              <a:r>
                <a:rPr lang="en-US" sz="1600" dirty="0">
                  <a:solidFill>
                    <a:prstClr val="black">
                      <a:hueOff val="0"/>
                      <a:satOff val="0"/>
                      <a:lumOff val="0"/>
                      <a:alphaOff val="0"/>
                    </a:prstClr>
                  </a:solidFill>
                  <a:latin typeface="+mj-lt"/>
                  <a:cs typeface="Arial" panose="020B0604020202020204" pitchFamily="34" charset="0"/>
                </a:rPr>
                <a:t>charge-back costs</a:t>
              </a:r>
            </a:p>
            <a:p>
              <a:pPr marL="173034" lvl="1" indent="-173034" defTabSz="666734" fontAlgn="auto">
                <a:spcBef>
                  <a:spcPts val="0"/>
                </a:spcBef>
                <a:spcAft>
                  <a:spcPts val="600"/>
                </a:spcAft>
                <a:buFont typeface="Wingdings" panose="05000000000000000000" pitchFamily="2" charset="2"/>
                <a:buChar char="ü"/>
                <a:defRPr/>
              </a:pPr>
              <a:r>
                <a:rPr lang="en-US" sz="1600" dirty="0" smtClean="0">
                  <a:solidFill>
                    <a:prstClr val="black">
                      <a:hueOff val="0"/>
                      <a:satOff val="0"/>
                      <a:lumOff val="0"/>
                      <a:alphaOff val="0"/>
                    </a:prstClr>
                  </a:solidFill>
                  <a:latin typeface="+mj-lt"/>
                  <a:cs typeface="Arial" panose="020B0604020202020204" pitchFamily="34" charset="0"/>
                </a:rPr>
                <a:t>Provides granular </a:t>
              </a:r>
              <a:r>
                <a:rPr lang="en-US" sz="1600" dirty="0">
                  <a:solidFill>
                    <a:prstClr val="black">
                      <a:hueOff val="0"/>
                      <a:satOff val="0"/>
                      <a:lumOff val="0"/>
                      <a:alphaOff val="0"/>
                    </a:prstClr>
                  </a:solidFill>
                  <a:latin typeface="+mj-lt"/>
                  <a:cs typeface="Arial" panose="020B0604020202020204" pitchFamily="34" charset="0"/>
                </a:rPr>
                <a:t>reporting for departmental level visibility</a:t>
              </a:r>
            </a:p>
          </p:txBody>
        </p:sp>
        <p:sp>
          <p:nvSpPr>
            <p:cNvPr id="14" name="Freeform 13"/>
            <p:cNvSpPr/>
            <p:nvPr/>
          </p:nvSpPr>
          <p:spPr bwMode="auto">
            <a:xfrm>
              <a:off x="499792" y="4479202"/>
              <a:ext cx="6272704" cy="329113"/>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smtClean="0">
                  <a:solidFill>
                    <a:prstClr val="white"/>
                  </a:solidFill>
                  <a:latin typeface="+mj-lt"/>
                  <a:cs typeface="Arial" panose="020B0604020202020204" pitchFamily="34" charset="0"/>
                </a:rPr>
                <a:t>Streamlines </a:t>
              </a:r>
              <a:r>
                <a:rPr lang="en-US" dirty="0">
                  <a:solidFill>
                    <a:prstClr val="white"/>
                  </a:solidFill>
                  <a:latin typeface="+mj-lt"/>
                  <a:cs typeface="Arial" panose="020B0604020202020204" pitchFamily="34" charset="0"/>
                </a:rPr>
                <a:t>management </a:t>
              </a:r>
            </a:p>
          </p:txBody>
        </p:sp>
        <p:sp>
          <p:nvSpPr>
            <p:cNvPr id="15" name="Freeform 14"/>
            <p:cNvSpPr/>
            <p:nvPr/>
          </p:nvSpPr>
          <p:spPr bwMode="auto">
            <a:xfrm>
              <a:off x="508210" y="4779785"/>
              <a:ext cx="6273590" cy="1020920"/>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spcCol="1270"/>
            <a:lstStyle/>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Built-in approval based workflows with customizable templates</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Easy migration of existing and new accounts</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Department level self-service portal for provisioning requests</a:t>
              </a:r>
            </a:p>
          </p:txBody>
        </p:sp>
      </p:grpSp>
      <p:pic>
        <p:nvPicPr>
          <p:cNvPr id="3" name="Picture 2"/>
          <p:cNvPicPr>
            <a:picLocks noChangeAspect="1"/>
          </p:cNvPicPr>
          <p:nvPr/>
        </p:nvPicPr>
        <p:blipFill>
          <a:blip r:embed="rId2"/>
          <a:stretch>
            <a:fillRect/>
          </a:stretch>
        </p:blipFill>
        <p:spPr>
          <a:xfrm>
            <a:off x="7086600" y="2312956"/>
            <a:ext cx="3182388" cy="2548349"/>
          </a:xfrm>
          <a:prstGeom prst="rect">
            <a:avLst/>
          </a:prstGeom>
        </p:spPr>
      </p:pic>
      <p:pic>
        <p:nvPicPr>
          <p:cNvPr id="16" name="Picture 15"/>
          <p:cNvPicPr>
            <a:picLocks noChangeAspect="1"/>
          </p:cNvPicPr>
          <p:nvPr/>
        </p:nvPicPr>
        <p:blipFill>
          <a:blip r:embed="rId3"/>
          <a:stretch>
            <a:fillRect/>
          </a:stretch>
        </p:blipFill>
        <p:spPr>
          <a:xfrm>
            <a:off x="8852368" y="3975644"/>
            <a:ext cx="3212870" cy="2450804"/>
          </a:xfrm>
          <a:prstGeom prst="rect">
            <a:avLst/>
          </a:prstGeom>
        </p:spPr>
      </p:pic>
      <p:sp>
        <p:nvSpPr>
          <p:cNvPr id="18" name="TextBox 17"/>
          <p:cNvSpPr txBox="1"/>
          <p:nvPr/>
        </p:nvSpPr>
        <p:spPr>
          <a:xfrm>
            <a:off x="250297" y="1448633"/>
            <a:ext cx="11179703" cy="646331"/>
          </a:xfrm>
          <a:prstGeom prst="rect">
            <a:avLst/>
          </a:prstGeom>
          <a:noFill/>
        </p:spPr>
        <p:txBody>
          <a:bodyPr wrap="square" rtlCol="0">
            <a:spAutoFit/>
          </a:bodyPr>
          <a:lstStyle/>
          <a:p>
            <a:r>
              <a:rPr lang="en-US" dirty="0" smtClean="0">
                <a:latin typeface="+mj-lt"/>
              </a:rPr>
              <a:t>StreamOne uniquely provides </a:t>
            </a:r>
            <a:r>
              <a:rPr lang="en-US" dirty="0">
                <a:latin typeface="+mj-lt"/>
              </a:rPr>
              <a:t>channel partners and their customers the ability to </a:t>
            </a:r>
            <a:r>
              <a:rPr lang="en-US" dirty="0" smtClean="0">
                <a:latin typeface="+mj-lt"/>
              </a:rPr>
              <a:t>manage industry-leading </a:t>
            </a:r>
            <a:r>
              <a:rPr lang="en-US" dirty="0">
                <a:latin typeface="+mj-lt"/>
              </a:rPr>
              <a:t>cloud infrastructure services </a:t>
            </a:r>
            <a:r>
              <a:rPr lang="en-US" dirty="0" smtClean="0">
                <a:latin typeface="+mj-lt"/>
              </a:rPr>
              <a:t>for </a:t>
            </a:r>
            <a:r>
              <a:rPr lang="en-US" dirty="0">
                <a:latin typeface="+mj-lt"/>
              </a:rPr>
              <a:t>greater </a:t>
            </a:r>
            <a:r>
              <a:rPr lang="en-US" dirty="0" smtClean="0">
                <a:latin typeface="+mj-lt"/>
              </a:rPr>
              <a:t>efficiency with </a:t>
            </a:r>
            <a:r>
              <a:rPr lang="en-US" dirty="0">
                <a:latin typeface="+mj-lt"/>
              </a:rPr>
              <a:t>dashboards, </a:t>
            </a:r>
            <a:r>
              <a:rPr lang="en-US" dirty="0" smtClean="0">
                <a:latin typeface="+mj-lt"/>
              </a:rPr>
              <a:t>analytics, </a:t>
            </a:r>
            <a:r>
              <a:rPr lang="en-US" dirty="0">
                <a:latin typeface="+mj-lt"/>
              </a:rPr>
              <a:t>and end-customer access and </a:t>
            </a:r>
            <a:r>
              <a:rPr lang="en-US" dirty="0" smtClean="0">
                <a:latin typeface="+mj-lt"/>
              </a:rPr>
              <a:t>control.</a:t>
            </a:r>
            <a:endParaRPr lang="en-US" dirty="0">
              <a:latin typeface="+mj-lt"/>
            </a:endParaRPr>
          </a:p>
        </p:txBody>
      </p:sp>
    </p:spTree>
    <p:extLst>
      <p:ext uri="{BB962C8B-B14F-4D97-AF65-F5344CB8AC3E}">
        <p14:creationId xmlns:p14="http://schemas.microsoft.com/office/powerpoint/2010/main" val="62319941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177A90-1A5E-42F6-9E58-6A1634ACD0EA}"/>
              </a:ext>
            </a:extLst>
          </p:cNvPr>
          <p:cNvSpPr>
            <a:spLocks noGrp="1"/>
          </p:cNvSpPr>
          <p:nvPr>
            <p:ph type="title"/>
          </p:nvPr>
        </p:nvSpPr>
        <p:spPr>
          <a:xfrm>
            <a:off x="599734" y="727271"/>
            <a:ext cx="11126510" cy="792162"/>
          </a:xfrm>
        </p:spPr>
        <p:txBody>
          <a:bodyPr/>
          <a:lstStyle/>
          <a:p>
            <a:r>
              <a:rPr lang="en-US" dirty="0"/>
              <a:t>Build Your Revenue and Profit by adding </a:t>
            </a:r>
            <a:r>
              <a:rPr lang="en-US" dirty="0" smtClean="0"/>
              <a:t>Cloud Services </a:t>
            </a:r>
            <a:r>
              <a:rPr lang="en-US" dirty="0"/>
              <a:t>to provide a more comprehensive customer </a:t>
            </a:r>
            <a:r>
              <a:rPr lang="en-US" dirty="0" smtClean="0"/>
              <a:t>solution</a:t>
            </a:r>
            <a:endParaRPr lang="en-GB" dirty="0"/>
          </a:p>
        </p:txBody>
      </p:sp>
      <p:sp>
        <p:nvSpPr>
          <p:cNvPr id="3" name="Freeform 5">
            <a:extLst>
              <a:ext uri="{FF2B5EF4-FFF2-40B4-BE49-F238E27FC236}">
                <a16:creationId xmlns="" xmlns:a16="http://schemas.microsoft.com/office/drawing/2014/main" id="{63A9097E-38AD-4E2E-AF60-99E22B4FE0AB}"/>
              </a:ext>
            </a:extLst>
          </p:cNvPr>
          <p:cNvSpPr>
            <a:spLocks/>
          </p:cNvSpPr>
          <p:nvPr/>
        </p:nvSpPr>
        <p:spPr bwMode="auto">
          <a:xfrm>
            <a:off x="4297095" y="1658556"/>
            <a:ext cx="1779096" cy="483245"/>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smtClean="0">
                <a:solidFill>
                  <a:prstClr val="white"/>
                </a:solidFill>
                <a:latin typeface="Corbel"/>
              </a:rPr>
              <a:t>Assess</a:t>
            </a:r>
            <a:endParaRPr lang="en-GB" sz="1100" kern="0" dirty="0">
              <a:solidFill>
                <a:prstClr val="white"/>
              </a:solidFill>
              <a:latin typeface="Corbel"/>
            </a:endParaRPr>
          </a:p>
        </p:txBody>
      </p:sp>
      <p:sp>
        <p:nvSpPr>
          <p:cNvPr id="4" name="Freeform 6">
            <a:extLst>
              <a:ext uri="{FF2B5EF4-FFF2-40B4-BE49-F238E27FC236}">
                <a16:creationId xmlns="" xmlns:a16="http://schemas.microsoft.com/office/drawing/2014/main" id="{10993D85-1457-4307-AC26-4534710D52E3}"/>
              </a:ext>
            </a:extLst>
          </p:cNvPr>
          <p:cNvSpPr>
            <a:spLocks/>
          </p:cNvSpPr>
          <p:nvPr/>
        </p:nvSpPr>
        <p:spPr bwMode="auto">
          <a:xfrm>
            <a:off x="6162989" y="1658556"/>
            <a:ext cx="1779096" cy="483245"/>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2"/>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smtClean="0">
                <a:solidFill>
                  <a:prstClr val="white"/>
                </a:solidFill>
                <a:latin typeface="Corbel"/>
              </a:rPr>
              <a:t>Migrate</a:t>
            </a:r>
            <a:endParaRPr lang="en-GB" sz="1100" kern="0" dirty="0">
              <a:solidFill>
                <a:prstClr val="white"/>
              </a:solidFill>
              <a:latin typeface="Corbel"/>
            </a:endParaRPr>
          </a:p>
        </p:txBody>
      </p:sp>
      <p:sp>
        <p:nvSpPr>
          <p:cNvPr id="5" name="Freeform 7">
            <a:extLst>
              <a:ext uri="{FF2B5EF4-FFF2-40B4-BE49-F238E27FC236}">
                <a16:creationId xmlns="" xmlns:a16="http://schemas.microsoft.com/office/drawing/2014/main" id="{DB29C41F-2446-4D15-B013-FE7ABDD656C0}"/>
              </a:ext>
            </a:extLst>
          </p:cNvPr>
          <p:cNvSpPr>
            <a:spLocks/>
          </p:cNvSpPr>
          <p:nvPr/>
        </p:nvSpPr>
        <p:spPr bwMode="auto">
          <a:xfrm>
            <a:off x="8028884" y="1658556"/>
            <a:ext cx="1777389"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smtClean="0">
                <a:solidFill>
                  <a:prstClr val="white"/>
                </a:solidFill>
                <a:latin typeface="Corbel"/>
              </a:rPr>
              <a:t>Optimize</a:t>
            </a:r>
            <a:endParaRPr lang="en-GB" sz="1100" kern="0" dirty="0">
              <a:solidFill>
                <a:prstClr val="white"/>
              </a:solidFill>
              <a:latin typeface="Corbel"/>
            </a:endParaRPr>
          </a:p>
        </p:txBody>
      </p:sp>
      <p:sp>
        <p:nvSpPr>
          <p:cNvPr id="6" name="Freeform 7">
            <a:extLst>
              <a:ext uri="{FF2B5EF4-FFF2-40B4-BE49-F238E27FC236}">
                <a16:creationId xmlns="" xmlns:a16="http://schemas.microsoft.com/office/drawing/2014/main" id="{DA00581A-EA94-4534-8536-DEAA2C473D0F}"/>
              </a:ext>
            </a:extLst>
          </p:cNvPr>
          <p:cNvSpPr>
            <a:spLocks/>
          </p:cNvSpPr>
          <p:nvPr/>
        </p:nvSpPr>
        <p:spPr bwMode="auto">
          <a:xfrm>
            <a:off x="9868786" y="1658556"/>
            <a:ext cx="1777389"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1"/>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smtClean="0">
                <a:solidFill>
                  <a:prstClr val="white"/>
                </a:solidFill>
                <a:latin typeface="Corbel"/>
              </a:rPr>
              <a:t>Manage</a:t>
            </a:r>
            <a:endParaRPr lang="en-GB" sz="1100" kern="0" dirty="0">
              <a:solidFill>
                <a:prstClr val="white"/>
              </a:solidFill>
              <a:latin typeface="Corbel"/>
            </a:endParaRPr>
          </a:p>
        </p:txBody>
      </p:sp>
      <p:sp>
        <p:nvSpPr>
          <p:cNvPr id="7" name="Rectangle 6">
            <a:extLst>
              <a:ext uri="{FF2B5EF4-FFF2-40B4-BE49-F238E27FC236}">
                <a16:creationId xmlns="" xmlns:a16="http://schemas.microsoft.com/office/drawing/2014/main" id="{8EDAABA7-C0EE-4B97-A0F9-5155CD4F4DD0}"/>
              </a:ext>
            </a:extLst>
          </p:cNvPr>
          <p:cNvSpPr/>
          <p:nvPr/>
        </p:nvSpPr>
        <p:spPr>
          <a:xfrm>
            <a:off x="198818" y="2353036"/>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 name="Rectangle 7">
            <a:extLst>
              <a:ext uri="{FF2B5EF4-FFF2-40B4-BE49-F238E27FC236}">
                <a16:creationId xmlns="" xmlns:a16="http://schemas.microsoft.com/office/drawing/2014/main" id="{CC6ED15B-F16D-49D8-9D3E-6029DC37D81B}"/>
              </a:ext>
            </a:extLst>
          </p:cNvPr>
          <p:cNvSpPr/>
          <p:nvPr/>
        </p:nvSpPr>
        <p:spPr>
          <a:xfrm>
            <a:off x="-29781" y="2356754"/>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9" name="Text Placeholder 10">
            <a:extLst>
              <a:ext uri="{FF2B5EF4-FFF2-40B4-BE49-F238E27FC236}">
                <a16:creationId xmlns="" xmlns:a16="http://schemas.microsoft.com/office/drawing/2014/main" id="{89E10607-770B-4E83-BBD6-3EE95D10D636}"/>
              </a:ext>
            </a:extLst>
          </p:cNvPr>
          <p:cNvSpPr txBox="1">
            <a:spLocks/>
          </p:cNvSpPr>
          <p:nvPr/>
        </p:nvSpPr>
        <p:spPr>
          <a:xfrm>
            <a:off x="533400" y="2356754"/>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US" sz="1400" dirty="0" smtClean="0">
                <a:solidFill>
                  <a:srgbClr val="1F2A44"/>
                </a:solidFill>
              </a:rPr>
              <a:t>Instant portfolio expansion</a:t>
            </a:r>
            <a:endParaRPr lang="en-US" sz="1400" dirty="0">
              <a:solidFill>
                <a:srgbClr val="1F2A44"/>
              </a:solidFill>
            </a:endParaRPr>
          </a:p>
        </p:txBody>
      </p:sp>
      <p:sp>
        <p:nvSpPr>
          <p:cNvPr id="14" name="Rectangle 13">
            <a:extLst>
              <a:ext uri="{FF2B5EF4-FFF2-40B4-BE49-F238E27FC236}">
                <a16:creationId xmlns="" xmlns:a16="http://schemas.microsoft.com/office/drawing/2014/main" id="{24AC7DBF-FF9A-4D34-A2A4-A9368CE37B45}"/>
              </a:ext>
            </a:extLst>
          </p:cNvPr>
          <p:cNvSpPr/>
          <p:nvPr/>
        </p:nvSpPr>
        <p:spPr>
          <a:xfrm>
            <a:off x="198818" y="2889719"/>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5" name="Rectangle 14">
            <a:extLst>
              <a:ext uri="{FF2B5EF4-FFF2-40B4-BE49-F238E27FC236}">
                <a16:creationId xmlns="" xmlns:a16="http://schemas.microsoft.com/office/drawing/2014/main" id="{A0F25704-8217-492F-AA14-81D0005BC460}"/>
              </a:ext>
            </a:extLst>
          </p:cNvPr>
          <p:cNvSpPr/>
          <p:nvPr/>
        </p:nvSpPr>
        <p:spPr>
          <a:xfrm>
            <a:off x="-29781" y="2889719"/>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6" name="Text Placeholder 10">
            <a:extLst>
              <a:ext uri="{FF2B5EF4-FFF2-40B4-BE49-F238E27FC236}">
                <a16:creationId xmlns="" xmlns:a16="http://schemas.microsoft.com/office/drawing/2014/main" id="{FE0C50FC-BF84-4712-93AF-664C3818B921}"/>
              </a:ext>
            </a:extLst>
          </p:cNvPr>
          <p:cNvSpPr txBox="1">
            <a:spLocks/>
          </p:cNvSpPr>
          <p:nvPr/>
        </p:nvSpPr>
        <p:spPr>
          <a:xfrm>
            <a:off x="533400" y="2889719"/>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smtClean="0">
                <a:solidFill>
                  <a:srgbClr val="1F2A44"/>
                </a:solidFill>
              </a:rPr>
              <a:t>Access to expertise and tools</a:t>
            </a:r>
            <a:endParaRPr lang="en-GB" sz="1400" dirty="0">
              <a:solidFill>
                <a:srgbClr val="1F2A44"/>
              </a:solidFill>
            </a:endParaRPr>
          </a:p>
        </p:txBody>
      </p:sp>
      <p:sp>
        <p:nvSpPr>
          <p:cNvPr id="17" name="Rectangle 16">
            <a:extLst>
              <a:ext uri="{FF2B5EF4-FFF2-40B4-BE49-F238E27FC236}">
                <a16:creationId xmlns="" xmlns:a16="http://schemas.microsoft.com/office/drawing/2014/main" id="{876190A3-5665-4A60-918C-DF77B5DD6B05}"/>
              </a:ext>
            </a:extLst>
          </p:cNvPr>
          <p:cNvSpPr/>
          <p:nvPr/>
        </p:nvSpPr>
        <p:spPr>
          <a:xfrm>
            <a:off x="198818" y="3427908"/>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8" name="Rectangle 17">
            <a:extLst>
              <a:ext uri="{FF2B5EF4-FFF2-40B4-BE49-F238E27FC236}">
                <a16:creationId xmlns="" xmlns:a16="http://schemas.microsoft.com/office/drawing/2014/main" id="{027CBD0E-5F11-4FFA-A9D2-646432B4F590}"/>
              </a:ext>
            </a:extLst>
          </p:cNvPr>
          <p:cNvSpPr/>
          <p:nvPr/>
        </p:nvSpPr>
        <p:spPr>
          <a:xfrm>
            <a:off x="-29781" y="3427908"/>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9" name="Text Placeholder 10">
            <a:extLst>
              <a:ext uri="{FF2B5EF4-FFF2-40B4-BE49-F238E27FC236}">
                <a16:creationId xmlns="" xmlns:a16="http://schemas.microsoft.com/office/drawing/2014/main" id="{C64CB1A9-ED98-4176-8734-7A68034A41ED}"/>
              </a:ext>
            </a:extLst>
          </p:cNvPr>
          <p:cNvSpPr txBox="1">
            <a:spLocks/>
          </p:cNvSpPr>
          <p:nvPr/>
        </p:nvSpPr>
        <p:spPr>
          <a:xfrm>
            <a:off x="533400" y="3427908"/>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a:solidFill>
                  <a:srgbClr val="1F2A44"/>
                </a:solidFill>
              </a:rPr>
              <a:t>White label option for partners</a:t>
            </a:r>
          </a:p>
        </p:txBody>
      </p:sp>
      <p:sp>
        <p:nvSpPr>
          <p:cNvPr id="20" name="Rectangle 19">
            <a:extLst>
              <a:ext uri="{FF2B5EF4-FFF2-40B4-BE49-F238E27FC236}">
                <a16:creationId xmlns="" xmlns:a16="http://schemas.microsoft.com/office/drawing/2014/main" id="{2271D954-2157-459B-9262-C9C0B84B5C38}"/>
              </a:ext>
            </a:extLst>
          </p:cNvPr>
          <p:cNvSpPr/>
          <p:nvPr/>
        </p:nvSpPr>
        <p:spPr>
          <a:xfrm>
            <a:off x="198818" y="3960873"/>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1" name="Rectangle 20">
            <a:extLst>
              <a:ext uri="{FF2B5EF4-FFF2-40B4-BE49-F238E27FC236}">
                <a16:creationId xmlns="" xmlns:a16="http://schemas.microsoft.com/office/drawing/2014/main" id="{4DF611E7-ED23-4050-80C9-0EB5B4935EE1}"/>
              </a:ext>
            </a:extLst>
          </p:cNvPr>
          <p:cNvSpPr/>
          <p:nvPr/>
        </p:nvSpPr>
        <p:spPr>
          <a:xfrm>
            <a:off x="-29781" y="3960873"/>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 Placeholder 10">
            <a:extLst>
              <a:ext uri="{FF2B5EF4-FFF2-40B4-BE49-F238E27FC236}">
                <a16:creationId xmlns="" xmlns:a16="http://schemas.microsoft.com/office/drawing/2014/main" id="{752B3FE6-145E-40C2-99D0-4920A2D58B6A}"/>
              </a:ext>
            </a:extLst>
          </p:cNvPr>
          <p:cNvSpPr txBox="1">
            <a:spLocks/>
          </p:cNvSpPr>
          <p:nvPr/>
        </p:nvSpPr>
        <p:spPr>
          <a:xfrm>
            <a:off x="533399" y="3960873"/>
            <a:ext cx="3610137"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US" sz="1400" dirty="0" smtClean="0">
                <a:solidFill>
                  <a:srgbClr val="1F2A44"/>
                </a:solidFill>
              </a:rPr>
              <a:t>Enhance “trusted advisor” status with customers</a:t>
            </a:r>
            <a:endParaRPr lang="en-US" sz="1400" dirty="0">
              <a:solidFill>
                <a:srgbClr val="1F2A44"/>
              </a:solidFill>
            </a:endParaRPr>
          </a:p>
        </p:txBody>
      </p:sp>
      <p:sp>
        <p:nvSpPr>
          <p:cNvPr id="23" name="Rectangle 22">
            <a:extLst>
              <a:ext uri="{FF2B5EF4-FFF2-40B4-BE49-F238E27FC236}">
                <a16:creationId xmlns="" xmlns:a16="http://schemas.microsoft.com/office/drawing/2014/main" id="{4CE6A5FE-F4B8-46F0-93CD-E35271862CDE}"/>
              </a:ext>
            </a:extLst>
          </p:cNvPr>
          <p:cNvSpPr/>
          <p:nvPr/>
        </p:nvSpPr>
        <p:spPr>
          <a:xfrm>
            <a:off x="198818" y="4493838"/>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Rectangle 23">
            <a:extLst>
              <a:ext uri="{FF2B5EF4-FFF2-40B4-BE49-F238E27FC236}">
                <a16:creationId xmlns="" xmlns:a16="http://schemas.microsoft.com/office/drawing/2014/main" id="{6DD55FB1-6D81-4F9A-A73D-7BA9A58CA0EE}"/>
              </a:ext>
            </a:extLst>
          </p:cNvPr>
          <p:cNvSpPr/>
          <p:nvPr/>
        </p:nvSpPr>
        <p:spPr>
          <a:xfrm>
            <a:off x="-29781" y="4493838"/>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Text Placeholder 10">
            <a:extLst>
              <a:ext uri="{FF2B5EF4-FFF2-40B4-BE49-F238E27FC236}">
                <a16:creationId xmlns="" xmlns:a16="http://schemas.microsoft.com/office/drawing/2014/main" id="{5A78868F-89E6-49EB-A599-FF477E1851B9}"/>
              </a:ext>
            </a:extLst>
          </p:cNvPr>
          <p:cNvSpPr txBox="1">
            <a:spLocks/>
          </p:cNvSpPr>
          <p:nvPr/>
        </p:nvSpPr>
        <p:spPr>
          <a:xfrm>
            <a:off x="533400" y="4493838"/>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smtClean="0">
                <a:solidFill>
                  <a:srgbClr val="1F2A44"/>
                </a:solidFill>
              </a:rPr>
              <a:t>Grow margins </a:t>
            </a:r>
            <a:endParaRPr lang="en-GB" sz="1400" dirty="0">
              <a:solidFill>
                <a:srgbClr val="1F2A44"/>
              </a:solidFill>
            </a:endParaRPr>
          </a:p>
        </p:txBody>
      </p:sp>
      <p:grpSp>
        <p:nvGrpSpPr>
          <p:cNvPr id="65" name="Group 64"/>
          <p:cNvGrpSpPr/>
          <p:nvPr/>
        </p:nvGrpSpPr>
        <p:grpSpPr>
          <a:xfrm>
            <a:off x="4297095" y="2321421"/>
            <a:ext cx="1791796" cy="2701106"/>
            <a:chOff x="4297095" y="2321421"/>
            <a:chExt cx="1791796" cy="2701106"/>
          </a:xfrm>
        </p:grpSpPr>
        <p:sp>
          <p:nvSpPr>
            <p:cNvPr id="41" name="Rectangle 40">
              <a:extLst>
                <a:ext uri="{FF2B5EF4-FFF2-40B4-BE49-F238E27FC236}">
                  <a16:creationId xmlns="" xmlns:a16="http://schemas.microsoft.com/office/drawing/2014/main" id="{25A3FD52-430C-4B55-A8B3-0904090E51FD}"/>
                </a:ext>
              </a:extLst>
            </p:cNvPr>
            <p:cNvSpPr/>
            <p:nvPr/>
          </p:nvSpPr>
          <p:spPr>
            <a:xfrm>
              <a:off x="429709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a:solidFill>
                    <a:srgbClr val="1F2A44"/>
                  </a:solidFill>
                  <a:cs typeface="Arial" panose="020B0604020202020204" pitchFamily="34" charset="0"/>
                </a:rPr>
                <a:t>Cloud </a:t>
              </a:r>
              <a:r>
                <a:rPr lang="en-GB" sz="1100" kern="0" dirty="0" smtClean="0">
                  <a:solidFill>
                    <a:srgbClr val="1F2A44"/>
                  </a:solidFill>
                  <a:cs typeface="Arial" panose="020B0604020202020204" pitchFamily="34" charset="0"/>
                </a:rPr>
                <a:t>Planning and </a:t>
              </a:r>
              <a:r>
                <a:rPr lang="en-GB" sz="1100" kern="0" dirty="0">
                  <a:solidFill>
                    <a:srgbClr val="1F2A44"/>
                  </a:solidFill>
                  <a:cs typeface="Arial" panose="020B0604020202020204" pitchFamily="34" charset="0"/>
                </a:rPr>
                <a:t>Strategy </a:t>
              </a:r>
              <a:r>
                <a:rPr lang="en-GB" sz="1100" kern="0" dirty="0" smtClean="0">
                  <a:solidFill>
                    <a:srgbClr val="1F2A44"/>
                  </a:solidFill>
                  <a:cs typeface="Arial" panose="020B0604020202020204" pitchFamily="34" charset="0"/>
                </a:rPr>
                <a:t> Workshops</a:t>
              </a:r>
              <a:endParaRPr lang="en-GB" sz="1100" kern="0" dirty="0">
                <a:solidFill>
                  <a:srgbClr val="1F2A44"/>
                </a:solidFill>
                <a:cs typeface="Arial" panose="020B0604020202020204" pitchFamily="34" charset="0"/>
              </a:endParaRPr>
            </a:p>
          </p:txBody>
        </p:sp>
        <p:sp>
          <p:nvSpPr>
            <p:cNvPr id="45" name="Rectangle 44">
              <a:extLst>
                <a:ext uri="{FF2B5EF4-FFF2-40B4-BE49-F238E27FC236}">
                  <a16:creationId xmlns="" xmlns:a16="http://schemas.microsoft.com/office/drawing/2014/main" id="{88B5B295-F81A-41AF-B148-0C0A3AF1A614}"/>
                </a:ext>
              </a:extLst>
            </p:cNvPr>
            <p:cNvSpPr/>
            <p:nvPr/>
          </p:nvSpPr>
          <p:spPr>
            <a:xfrm>
              <a:off x="429709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smtClean="0">
                  <a:solidFill>
                    <a:srgbClr val="1F2A44"/>
                  </a:solidFill>
                  <a:cs typeface="Arial" panose="020B0604020202020204" pitchFamily="34" charset="0"/>
                </a:rPr>
                <a:t>Workload Placement and Vendor-Specific (AWS &amp; Azure) Assessments </a:t>
              </a:r>
              <a:endParaRPr lang="en-GB" sz="1100" kern="0" dirty="0">
                <a:solidFill>
                  <a:srgbClr val="1F2A44"/>
                </a:solidFill>
                <a:cs typeface="Arial" panose="020B0604020202020204" pitchFamily="34" charset="0"/>
              </a:endParaRPr>
            </a:p>
          </p:txBody>
        </p:sp>
        <p:sp>
          <p:nvSpPr>
            <p:cNvPr id="49" name="Rectangle 48">
              <a:extLst>
                <a:ext uri="{FF2B5EF4-FFF2-40B4-BE49-F238E27FC236}">
                  <a16:creationId xmlns="" xmlns:a16="http://schemas.microsoft.com/office/drawing/2014/main" id="{6D1023D5-7B74-4305-A05A-0B5F42BF1A5F}"/>
                </a:ext>
              </a:extLst>
            </p:cNvPr>
            <p:cNvSpPr/>
            <p:nvPr/>
          </p:nvSpPr>
          <p:spPr>
            <a:xfrm>
              <a:off x="429709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endParaRPr lang="en-GB" sz="1100" kern="0" dirty="0">
                <a:solidFill>
                  <a:srgbClr val="1F2A44"/>
                </a:solidFill>
                <a:cs typeface="Arial" panose="020B0604020202020204" pitchFamily="34" charset="0"/>
              </a:endParaRPr>
            </a:p>
          </p:txBody>
        </p:sp>
        <p:sp>
          <p:nvSpPr>
            <p:cNvPr id="53" name="Rectangle 52">
              <a:extLst>
                <a:ext uri="{FF2B5EF4-FFF2-40B4-BE49-F238E27FC236}">
                  <a16:creationId xmlns="" xmlns:a16="http://schemas.microsoft.com/office/drawing/2014/main" id="{B6202BD1-AE33-48E3-A14C-CDFC60E8D8CF}"/>
                </a:ext>
              </a:extLst>
            </p:cNvPr>
            <p:cNvSpPr/>
            <p:nvPr/>
          </p:nvSpPr>
          <p:spPr>
            <a:xfrm>
              <a:off x="429709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smtClean="0">
                  <a:solidFill>
                    <a:srgbClr val="1F2A44"/>
                  </a:solidFill>
                  <a:cs typeface="Arial" panose="020B0604020202020204" pitchFamily="34" charset="0"/>
                </a:rPr>
                <a:t>VMware optimization and upgrade assessments</a:t>
              </a:r>
              <a:endParaRPr lang="en-GB" sz="1100" kern="0" dirty="0">
                <a:solidFill>
                  <a:srgbClr val="1F2A44"/>
                </a:solidFill>
                <a:cs typeface="Arial" panose="020B0604020202020204" pitchFamily="34" charset="0"/>
              </a:endParaRPr>
            </a:p>
          </p:txBody>
        </p:sp>
        <p:sp>
          <p:nvSpPr>
            <p:cNvPr id="12" name="Rectangle 11"/>
            <p:cNvSpPr/>
            <p:nvPr/>
          </p:nvSpPr>
          <p:spPr>
            <a:xfrm>
              <a:off x="4309796" y="3798834"/>
              <a:ext cx="1779095" cy="430887"/>
            </a:xfrm>
            <a:prstGeom prst="rect">
              <a:avLst/>
            </a:prstGeom>
          </p:spPr>
          <p:txBody>
            <a:bodyPr wrap="square">
              <a:spAutoFit/>
            </a:bodyPr>
            <a:lstStyle/>
            <a:p>
              <a:pPr algn="ctr"/>
              <a:r>
                <a:rPr lang="en-US" sz="1100" dirty="0">
                  <a:solidFill>
                    <a:srgbClr val="1F2A44"/>
                  </a:solidFill>
                  <a:latin typeface="Corbel"/>
                </a:rPr>
                <a:t>Next generation </a:t>
              </a:r>
              <a:r>
                <a:rPr lang="en-US" sz="1100" dirty="0" smtClean="0">
                  <a:solidFill>
                    <a:srgbClr val="1F2A44"/>
                  </a:solidFill>
                  <a:latin typeface="Corbel"/>
                </a:rPr>
                <a:t>data center transformation</a:t>
              </a:r>
              <a:endParaRPr lang="en-US" sz="1100" dirty="0">
                <a:solidFill>
                  <a:srgbClr val="1F2A44"/>
                </a:solidFill>
                <a:latin typeface="Corbel"/>
              </a:endParaRPr>
            </a:p>
          </p:txBody>
        </p:sp>
      </p:grpSp>
      <p:grpSp>
        <p:nvGrpSpPr>
          <p:cNvPr id="68" name="Group 67"/>
          <p:cNvGrpSpPr/>
          <p:nvPr/>
        </p:nvGrpSpPr>
        <p:grpSpPr>
          <a:xfrm>
            <a:off x="8012046" y="2321421"/>
            <a:ext cx="1837136" cy="2701106"/>
            <a:chOff x="8012046" y="2321421"/>
            <a:chExt cx="1837136" cy="2701106"/>
          </a:xfrm>
        </p:grpSpPr>
        <p:sp>
          <p:nvSpPr>
            <p:cNvPr id="43" name="Rectangle 42">
              <a:extLst>
                <a:ext uri="{FF2B5EF4-FFF2-40B4-BE49-F238E27FC236}">
                  <a16:creationId xmlns="" xmlns:a16="http://schemas.microsoft.com/office/drawing/2014/main" id="{00E3CB3B-B6CB-4D9C-B7AA-FFF3FA571ED6}"/>
                </a:ext>
              </a:extLst>
            </p:cNvPr>
            <p:cNvSpPr/>
            <p:nvPr/>
          </p:nvSpPr>
          <p:spPr>
            <a:xfrm>
              <a:off x="802327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smtClean="0">
                  <a:solidFill>
                    <a:srgbClr val="1F2A44"/>
                  </a:solidFill>
                </a:rPr>
                <a:t>Cloud Design &amp; Implementations</a:t>
              </a:r>
              <a:endParaRPr lang="en-GB" sz="1100" kern="0" dirty="0">
                <a:solidFill>
                  <a:srgbClr val="1F2A44"/>
                </a:solidFill>
              </a:endParaRPr>
            </a:p>
          </p:txBody>
        </p:sp>
        <p:sp>
          <p:nvSpPr>
            <p:cNvPr id="47" name="Rectangle 46">
              <a:extLst>
                <a:ext uri="{FF2B5EF4-FFF2-40B4-BE49-F238E27FC236}">
                  <a16:creationId xmlns="" xmlns:a16="http://schemas.microsoft.com/office/drawing/2014/main" id="{6A7D52EC-DBCF-4F0C-B187-29A6EA2E4477}"/>
                </a:ext>
              </a:extLst>
            </p:cNvPr>
            <p:cNvSpPr/>
            <p:nvPr/>
          </p:nvSpPr>
          <p:spPr>
            <a:xfrm>
              <a:off x="802327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1" name="Rectangle 50">
              <a:extLst>
                <a:ext uri="{FF2B5EF4-FFF2-40B4-BE49-F238E27FC236}">
                  <a16:creationId xmlns="" xmlns:a16="http://schemas.microsoft.com/office/drawing/2014/main" id="{3EC13320-8B61-4BA6-AB2D-F984CBF01836}"/>
                </a:ext>
              </a:extLst>
            </p:cNvPr>
            <p:cNvSpPr/>
            <p:nvPr/>
          </p:nvSpPr>
          <p:spPr>
            <a:xfrm>
              <a:off x="802327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5" name="Rectangle 54">
              <a:extLst>
                <a:ext uri="{FF2B5EF4-FFF2-40B4-BE49-F238E27FC236}">
                  <a16:creationId xmlns="" xmlns:a16="http://schemas.microsoft.com/office/drawing/2014/main" id="{6003CC4C-63B5-47F5-BC0B-FA7F0DF52A12}"/>
                </a:ext>
              </a:extLst>
            </p:cNvPr>
            <p:cNvSpPr/>
            <p:nvPr/>
          </p:nvSpPr>
          <p:spPr>
            <a:xfrm>
              <a:off x="802327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smtClean="0">
                  <a:solidFill>
                    <a:srgbClr val="1F2A44"/>
                  </a:solidFill>
                </a:rPr>
                <a:t>VMware Implementations</a:t>
              </a:r>
              <a:endParaRPr lang="en-GB" sz="1100" kern="0" dirty="0">
                <a:solidFill>
                  <a:srgbClr val="1F2A44"/>
                </a:solidFill>
              </a:endParaRPr>
            </a:p>
          </p:txBody>
        </p:sp>
        <p:sp>
          <p:nvSpPr>
            <p:cNvPr id="61" name="Rectangle 60"/>
            <p:cNvSpPr/>
            <p:nvPr/>
          </p:nvSpPr>
          <p:spPr>
            <a:xfrm>
              <a:off x="8012046" y="3029392"/>
              <a:ext cx="1837136" cy="600164"/>
            </a:xfrm>
            <a:prstGeom prst="rect">
              <a:avLst/>
            </a:prstGeom>
          </p:spPr>
          <p:txBody>
            <a:bodyPr wrap="square">
              <a:spAutoFit/>
            </a:bodyPr>
            <a:lstStyle/>
            <a:p>
              <a:pPr algn="ctr"/>
              <a:r>
                <a:rPr lang="en-US" sz="1100" dirty="0">
                  <a:solidFill>
                    <a:srgbClr val="1F2A44"/>
                  </a:solidFill>
                  <a:latin typeface="Corbel"/>
                </a:rPr>
                <a:t>Automation services to build &amp; deploy private/hybrid cloud infrastructure</a:t>
              </a:r>
            </a:p>
          </p:txBody>
        </p:sp>
        <p:sp>
          <p:nvSpPr>
            <p:cNvPr id="62" name="Rectangle 61"/>
            <p:cNvSpPr/>
            <p:nvPr/>
          </p:nvSpPr>
          <p:spPr>
            <a:xfrm>
              <a:off x="8012046" y="3735973"/>
              <a:ext cx="1790325" cy="600164"/>
            </a:xfrm>
            <a:prstGeom prst="rect">
              <a:avLst/>
            </a:prstGeom>
          </p:spPr>
          <p:txBody>
            <a:bodyPr wrap="square">
              <a:spAutoFit/>
            </a:bodyPr>
            <a:lstStyle/>
            <a:p>
              <a:pPr algn="ctr"/>
              <a:r>
                <a:rPr lang="en-US" sz="1100" dirty="0">
                  <a:solidFill>
                    <a:srgbClr val="1F2A44"/>
                  </a:solidFill>
                  <a:latin typeface="Corbel"/>
                </a:rPr>
                <a:t>Integration services to/from ITSM, ITOM, and Automation platforms</a:t>
              </a:r>
            </a:p>
          </p:txBody>
        </p:sp>
      </p:grpSp>
      <p:grpSp>
        <p:nvGrpSpPr>
          <p:cNvPr id="69" name="Group 68"/>
          <p:cNvGrpSpPr/>
          <p:nvPr/>
        </p:nvGrpSpPr>
        <p:grpSpPr>
          <a:xfrm>
            <a:off x="9867079" y="2320027"/>
            <a:ext cx="1792176" cy="2719291"/>
            <a:chOff x="9867079" y="2320027"/>
            <a:chExt cx="1792176" cy="2719291"/>
          </a:xfrm>
        </p:grpSpPr>
        <p:sp>
          <p:nvSpPr>
            <p:cNvPr id="44" name="Rectangle 43">
              <a:extLst>
                <a:ext uri="{FF2B5EF4-FFF2-40B4-BE49-F238E27FC236}">
                  <a16:creationId xmlns="" xmlns:a16="http://schemas.microsoft.com/office/drawing/2014/main" id="{737E0C10-A6CC-4E8D-A33F-268EA836E3C3}"/>
                </a:ext>
              </a:extLst>
            </p:cNvPr>
            <p:cNvSpPr/>
            <p:nvPr/>
          </p:nvSpPr>
          <p:spPr>
            <a:xfrm>
              <a:off x="9867079" y="2320027"/>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smtClean="0">
                  <a:solidFill>
                    <a:srgbClr val="1F2A44"/>
                  </a:solidFill>
                </a:rPr>
                <a:t>Flexible support models</a:t>
              </a:r>
              <a:endParaRPr lang="en-GB" sz="1100" kern="0" dirty="0">
                <a:solidFill>
                  <a:srgbClr val="1F2A44"/>
                </a:solidFill>
              </a:endParaRPr>
            </a:p>
          </p:txBody>
        </p:sp>
        <p:sp>
          <p:nvSpPr>
            <p:cNvPr id="48" name="Rectangle 47">
              <a:extLst>
                <a:ext uri="{FF2B5EF4-FFF2-40B4-BE49-F238E27FC236}">
                  <a16:creationId xmlns="" xmlns:a16="http://schemas.microsoft.com/office/drawing/2014/main" id="{CCBD6976-BCB8-465C-B271-2B400776B56E}"/>
                </a:ext>
              </a:extLst>
            </p:cNvPr>
            <p:cNvSpPr/>
            <p:nvPr/>
          </p:nvSpPr>
          <p:spPr>
            <a:xfrm>
              <a:off x="9868786"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2" name="Rectangle 51">
              <a:extLst>
                <a:ext uri="{FF2B5EF4-FFF2-40B4-BE49-F238E27FC236}">
                  <a16:creationId xmlns="" xmlns:a16="http://schemas.microsoft.com/office/drawing/2014/main" id="{C6ADCF5B-3D23-42D5-9748-73985991A10A}"/>
                </a:ext>
              </a:extLst>
            </p:cNvPr>
            <p:cNvSpPr/>
            <p:nvPr/>
          </p:nvSpPr>
          <p:spPr>
            <a:xfrm>
              <a:off x="9868786"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US" sz="1100" dirty="0">
                  <a:solidFill>
                    <a:srgbClr val="53565A"/>
                  </a:solidFill>
                  <a:ea typeface="PMingLiU" panose="02020500000000000000" pitchFamily="18" charset="-120"/>
                  <a:cs typeface="Times New Roman" panose="02020603050405020304" pitchFamily="18" charset="0"/>
                </a:rPr>
                <a:t>Manage assets deployed across public and private cloud </a:t>
              </a:r>
              <a:r>
                <a:rPr lang="en-US" sz="1100" dirty="0" smtClean="0">
                  <a:solidFill>
                    <a:srgbClr val="53565A"/>
                  </a:solidFill>
                  <a:ea typeface="PMingLiU" panose="02020500000000000000" pitchFamily="18" charset="-120"/>
                  <a:cs typeface="Times New Roman" panose="02020603050405020304" pitchFamily="18" charset="0"/>
                </a:rPr>
                <a:t>environments</a:t>
              </a:r>
              <a:endParaRPr lang="en-GB" sz="1100" kern="0" dirty="0">
                <a:solidFill>
                  <a:srgbClr val="1F2A44"/>
                </a:solidFill>
              </a:endParaRPr>
            </a:p>
          </p:txBody>
        </p:sp>
        <p:sp>
          <p:nvSpPr>
            <p:cNvPr id="56" name="Rectangle 55">
              <a:extLst>
                <a:ext uri="{FF2B5EF4-FFF2-40B4-BE49-F238E27FC236}">
                  <a16:creationId xmlns="" xmlns:a16="http://schemas.microsoft.com/office/drawing/2014/main" id="{DE52275F-2B78-4182-84E6-128DD1E80225}"/>
                </a:ext>
              </a:extLst>
            </p:cNvPr>
            <p:cNvSpPr/>
            <p:nvPr/>
          </p:nvSpPr>
          <p:spPr>
            <a:xfrm>
              <a:off x="9883709" y="4392037"/>
              <a:ext cx="177554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fontAlgn="auto">
                <a:lnSpc>
                  <a:spcPct val="107000"/>
                </a:lnSpc>
                <a:spcBef>
                  <a:spcPts val="0"/>
                </a:spcBef>
                <a:spcAft>
                  <a:spcPts val="0"/>
                </a:spcAft>
                <a:buClr>
                  <a:srgbClr val="FFC000"/>
                </a:buClr>
              </a:pPr>
              <a:r>
                <a:rPr lang="en-US" sz="1100" dirty="0" smtClean="0">
                  <a:solidFill>
                    <a:srgbClr val="53565A"/>
                  </a:solidFill>
                  <a:ea typeface="PMingLiU" panose="02020500000000000000" pitchFamily="18" charset="-120"/>
                  <a:cs typeface="Times New Roman" panose="02020603050405020304" pitchFamily="18" charset="0"/>
                </a:rPr>
                <a:t>End-to-end across apps</a:t>
              </a:r>
              <a:r>
                <a:rPr lang="en-US" sz="1100" dirty="0">
                  <a:solidFill>
                    <a:srgbClr val="53565A"/>
                  </a:solidFill>
                  <a:ea typeface="PMingLiU" panose="02020500000000000000" pitchFamily="18" charset="-120"/>
                  <a:cs typeface="Times New Roman" panose="02020603050405020304" pitchFamily="18" charset="0"/>
                </a:rPr>
                <a:t>, </a:t>
              </a:r>
              <a:r>
                <a:rPr lang="en-US" sz="1100" dirty="0" smtClean="0">
                  <a:solidFill>
                    <a:srgbClr val="53565A"/>
                  </a:solidFill>
                  <a:ea typeface="PMingLiU" panose="02020500000000000000" pitchFamily="18" charset="-120"/>
                  <a:cs typeface="Times New Roman" panose="02020603050405020304" pitchFamily="18" charset="0"/>
                </a:rPr>
                <a:t>middleware </a:t>
              </a:r>
              <a:r>
                <a:rPr lang="en-US" sz="1100" dirty="0">
                  <a:solidFill>
                    <a:srgbClr val="53565A"/>
                  </a:solidFill>
                  <a:ea typeface="PMingLiU" panose="02020500000000000000" pitchFamily="18" charset="-120"/>
                  <a:cs typeface="Times New Roman" panose="02020603050405020304" pitchFamily="18" charset="0"/>
                </a:rPr>
                <a:t>and databases</a:t>
              </a:r>
            </a:p>
          </p:txBody>
        </p:sp>
        <p:sp>
          <p:nvSpPr>
            <p:cNvPr id="63" name="Rectangle 62"/>
            <p:cNvSpPr/>
            <p:nvPr/>
          </p:nvSpPr>
          <p:spPr>
            <a:xfrm>
              <a:off x="9883709" y="3014425"/>
              <a:ext cx="1766161" cy="600164"/>
            </a:xfrm>
            <a:prstGeom prst="rect">
              <a:avLst/>
            </a:prstGeom>
          </p:spPr>
          <p:txBody>
            <a:bodyPr wrap="square">
              <a:spAutoFit/>
            </a:bodyPr>
            <a:lstStyle/>
            <a:p>
              <a:pPr algn="ctr"/>
              <a:r>
                <a:rPr lang="en-US" sz="1100" dirty="0">
                  <a:solidFill>
                    <a:srgbClr val="1F2A44"/>
                  </a:solidFill>
                  <a:latin typeface="Corbel"/>
                </a:rPr>
                <a:t>Single </a:t>
              </a:r>
              <a:r>
                <a:rPr lang="en-US" sz="1100" dirty="0" smtClean="0">
                  <a:solidFill>
                    <a:srgbClr val="1F2A44"/>
                  </a:solidFill>
                  <a:latin typeface="Corbel"/>
                </a:rPr>
                <a:t>portal service </a:t>
              </a:r>
              <a:r>
                <a:rPr lang="en-US" sz="1100" dirty="0">
                  <a:solidFill>
                    <a:srgbClr val="1F2A44"/>
                  </a:solidFill>
                  <a:latin typeface="Corbel"/>
                </a:rPr>
                <a:t>includes Service Desk, Support and </a:t>
              </a:r>
              <a:r>
                <a:rPr lang="en-US" sz="1100" dirty="0" smtClean="0">
                  <a:solidFill>
                    <a:srgbClr val="1F2A44"/>
                  </a:solidFill>
                  <a:latin typeface="Corbel"/>
                </a:rPr>
                <a:t>Maintenance </a:t>
              </a:r>
              <a:endParaRPr lang="en-US" sz="1100" dirty="0">
                <a:solidFill>
                  <a:srgbClr val="1F2A44"/>
                </a:solidFill>
                <a:latin typeface="Corbel"/>
              </a:endParaRPr>
            </a:p>
          </p:txBody>
        </p:sp>
      </p:grpSp>
      <p:sp>
        <p:nvSpPr>
          <p:cNvPr id="10" name="TextBox 9"/>
          <p:cNvSpPr txBox="1"/>
          <p:nvPr/>
        </p:nvSpPr>
        <p:spPr>
          <a:xfrm>
            <a:off x="1211698" y="6250099"/>
            <a:ext cx="8556554" cy="276999"/>
          </a:xfrm>
          <a:prstGeom prst="rect">
            <a:avLst/>
          </a:prstGeom>
          <a:noFill/>
        </p:spPr>
        <p:txBody>
          <a:bodyPr wrap="square" rtlCol="0">
            <a:spAutoFit/>
          </a:bodyPr>
          <a:lstStyle/>
          <a:p>
            <a:r>
              <a:rPr lang="en-US" sz="1200" dirty="0" smtClean="0">
                <a:solidFill>
                  <a:srgbClr val="1F2A44"/>
                </a:solidFill>
                <a:latin typeface="Corbel"/>
              </a:rPr>
              <a:t>A description of the Tech Data Cloud &amp; Automation Services with length of engagement and fees are included in the kit.</a:t>
            </a:r>
            <a:endParaRPr lang="en-US" sz="1200" dirty="0">
              <a:solidFill>
                <a:srgbClr val="1F2A44"/>
              </a:solidFill>
              <a:latin typeface="Corbel"/>
            </a:endParaRPr>
          </a:p>
        </p:txBody>
      </p:sp>
      <p:grpSp>
        <p:nvGrpSpPr>
          <p:cNvPr id="28" name="Group 27"/>
          <p:cNvGrpSpPr/>
          <p:nvPr/>
        </p:nvGrpSpPr>
        <p:grpSpPr>
          <a:xfrm>
            <a:off x="6142606" y="2271394"/>
            <a:ext cx="1794019" cy="2754641"/>
            <a:chOff x="6142606" y="2271394"/>
            <a:chExt cx="1794019" cy="2754641"/>
          </a:xfrm>
        </p:grpSpPr>
        <p:grpSp>
          <p:nvGrpSpPr>
            <p:cNvPr id="27" name="Group 26"/>
            <p:cNvGrpSpPr/>
            <p:nvPr/>
          </p:nvGrpSpPr>
          <p:grpSpPr>
            <a:xfrm>
              <a:off x="6142606" y="2320556"/>
              <a:ext cx="1794019" cy="2705479"/>
              <a:chOff x="6142606" y="2320556"/>
              <a:chExt cx="1794019" cy="2705479"/>
            </a:xfrm>
          </p:grpSpPr>
          <p:sp>
            <p:nvSpPr>
              <p:cNvPr id="42" name="Rectangle 41">
                <a:extLst>
                  <a:ext uri="{FF2B5EF4-FFF2-40B4-BE49-F238E27FC236}">
                    <a16:creationId xmlns="" xmlns:a16="http://schemas.microsoft.com/office/drawing/2014/main" id="{728C835E-CAB4-4A4B-B798-504CC8F8BB99}"/>
                  </a:ext>
                </a:extLst>
              </p:cNvPr>
              <p:cNvSpPr/>
              <p:nvPr/>
            </p:nvSpPr>
            <p:spPr>
              <a:xfrm>
                <a:off x="6142606" y="232055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endParaRPr lang="fr-FR" sz="1100" kern="0" dirty="0">
                  <a:solidFill>
                    <a:srgbClr val="FF0000"/>
                  </a:solidFill>
                  <a:cs typeface="Arial" panose="020B0604020202020204" pitchFamily="34" charset="0"/>
                </a:endParaRPr>
              </a:p>
            </p:txBody>
          </p:sp>
          <p:sp>
            <p:nvSpPr>
              <p:cNvPr id="46" name="Rectangle 45">
                <a:extLst>
                  <a:ext uri="{FF2B5EF4-FFF2-40B4-BE49-F238E27FC236}">
                    <a16:creationId xmlns="" xmlns:a16="http://schemas.microsoft.com/office/drawing/2014/main" id="{73F43328-C4A4-4822-9BE8-6C27D134A8FA}"/>
                  </a:ext>
                </a:extLst>
              </p:cNvPr>
              <p:cNvSpPr/>
              <p:nvPr/>
            </p:nvSpPr>
            <p:spPr>
              <a:xfrm>
                <a:off x="6153153" y="2990866"/>
                <a:ext cx="1772078"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US" sz="1100" kern="0" dirty="0" smtClean="0">
                    <a:solidFill>
                      <a:srgbClr val="1F2A44"/>
                    </a:solidFill>
                    <a:cs typeface="Arial" panose="020B0604020202020204" pitchFamily="34" charset="0"/>
                  </a:rPr>
                  <a:t>Old Database </a:t>
                </a:r>
                <a:r>
                  <a:rPr lang="en-US" sz="1100" kern="0" dirty="0">
                    <a:solidFill>
                      <a:srgbClr val="1F2A44"/>
                    </a:solidFill>
                    <a:cs typeface="Arial" panose="020B0604020202020204" pitchFamily="34" charset="0"/>
                  </a:rPr>
                  <a:t>to </a:t>
                </a:r>
                <a:r>
                  <a:rPr lang="en-US" sz="1100" kern="0" dirty="0" smtClean="0">
                    <a:solidFill>
                      <a:srgbClr val="1F2A44"/>
                    </a:solidFill>
                    <a:cs typeface="Arial" panose="020B0604020202020204" pitchFamily="34" charset="0"/>
                  </a:rPr>
                  <a:t>New Database Migration</a:t>
                </a:r>
                <a:endParaRPr lang="fr-FR" sz="1100" kern="0" dirty="0">
                  <a:solidFill>
                    <a:srgbClr val="1F2A44"/>
                  </a:solidFill>
                  <a:cs typeface="Arial" panose="020B0604020202020204" pitchFamily="34" charset="0"/>
                </a:endParaRPr>
              </a:p>
            </p:txBody>
          </p:sp>
          <p:sp>
            <p:nvSpPr>
              <p:cNvPr id="50" name="Rectangle 49">
                <a:extLst>
                  <a:ext uri="{FF2B5EF4-FFF2-40B4-BE49-F238E27FC236}">
                    <a16:creationId xmlns="" xmlns:a16="http://schemas.microsoft.com/office/drawing/2014/main" id="{EDD066B4-4DCD-448F-B59B-81E26FC786A4}"/>
                  </a:ext>
                </a:extLst>
              </p:cNvPr>
              <p:cNvSpPr/>
              <p:nvPr/>
            </p:nvSpPr>
            <p:spPr>
              <a:xfrm>
                <a:off x="6142606" y="369063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US" sz="1100" kern="0" dirty="0">
                    <a:solidFill>
                      <a:srgbClr val="1F2A44"/>
                    </a:solidFill>
                    <a:cs typeface="Arial" panose="020B0604020202020204" pitchFamily="34" charset="0"/>
                  </a:rPr>
                  <a:t>Source Data to Target Data Migration, Translation and Archival </a:t>
                </a:r>
                <a:endParaRPr lang="fr-FR" sz="1100" kern="0" dirty="0">
                  <a:solidFill>
                    <a:srgbClr val="1F2A44"/>
                  </a:solidFill>
                  <a:cs typeface="Arial" panose="020B0604020202020204" pitchFamily="34" charset="0"/>
                </a:endParaRPr>
              </a:p>
            </p:txBody>
          </p:sp>
          <p:sp>
            <p:nvSpPr>
              <p:cNvPr id="54" name="Rectangle 53">
                <a:extLst>
                  <a:ext uri="{FF2B5EF4-FFF2-40B4-BE49-F238E27FC236}">
                    <a16:creationId xmlns="" xmlns:a16="http://schemas.microsoft.com/office/drawing/2014/main" id="{50B04FA9-FCCB-4C47-8709-EE28F0042558}"/>
                  </a:ext>
                </a:extLst>
              </p:cNvPr>
              <p:cNvSpPr/>
              <p:nvPr/>
            </p:nvSpPr>
            <p:spPr>
              <a:xfrm>
                <a:off x="6157529" y="4378754"/>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fr-FR" sz="1100" kern="0" dirty="0">
                    <a:solidFill>
                      <a:srgbClr val="1F2A44"/>
                    </a:solidFill>
                    <a:cs typeface="Arial" panose="020B0604020202020204" pitchFamily="34" charset="0"/>
                  </a:rPr>
                  <a:t>Microsoft </a:t>
                </a:r>
                <a:r>
                  <a:rPr lang="fr-FR" sz="1100" kern="0" dirty="0" smtClean="0">
                    <a:solidFill>
                      <a:srgbClr val="1F2A44"/>
                    </a:solidFill>
                    <a:cs typeface="Arial" panose="020B0604020202020204" pitchFamily="34" charset="0"/>
                  </a:rPr>
                  <a:t>Azure EA/PAYG </a:t>
                </a:r>
                <a:r>
                  <a:rPr lang="fr-FR" sz="1100" kern="0" dirty="0">
                    <a:solidFill>
                      <a:srgbClr val="1F2A44"/>
                    </a:solidFill>
                    <a:cs typeface="Arial" panose="020B0604020202020204" pitchFamily="34" charset="0"/>
                  </a:rPr>
                  <a:t>to CSP</a:t>
                </a:r>
              </a:p>
              <a:p>
                <a:pPr algn="ctr" defTabSz="342639">
                  <a:defRPr/>
                </a:pPr>
                <a:endParaRPr lang="fr-FR" sz="1100" kern="0" dirty="0">
                  <a:solidFill>
                    <a:srgbClr val="1F2A44"/>
                  </a:solidFill>
                  <a:cs typeface="Arial" panose="020B0604020202020204" pitchFamily="34" charset="0"/>
                </a:endParaRPr>
              </a:p>
            </p:txBody>
          </p:sp>
        </p:grpSp>
        <p:sp>
          <p:nvSpPr>
            <p:cNvPr id="11" name="Rectangle 10"/>
            <p:cNvSpPr/>
            <p:nvPr/>
          </p:nvSpPr>
          <p:spPr>
            <a:xfrm>
              <a:off x="6144435" y="2271394"/>
              <a:ext cx="1691953" cy="769441"/>
            </a:xfrm>
            <a:prstGeom prst="rect">
              <a:avLst/>
            </a:prstGeom>
          </p:spPr>
          <p:txBody>
            <a:bodyPr wrap="square">
              <a:spAutoFit/>
            </a:bodyPr>
            <a:lstStyle/>
            <a:p>
              <a:pPr algn="ctr"/>
              <a:r>
                <a:rPr lang="en-US" sz="1100" dirty="0" smtClean="0">
                  <a:solidFill>
                    <a:srgbClr val="1F2A44"/>
                  </a:solidFill>
                  <a:latin typeface="Corbel"/>
                </a:rPr>
                <a:t>App migrations </a:t>
              </a:r>
              <a:r>
                <a:rPr lang="en-US" sz="1100" dirty="0">
                  <a:solidFill>
                    <a:srgbClr val="1F2A44"/>
                  </a:solidFill>
                  <a:latin typeface="Corbel"/>
                </a:rPr>
                <a:t>to, from and within </a:t>
              </a:r>
              <a:r>
                <a:rPr lang="en-US" sz="1100" dirty="0" smtClean="0">
                  <a:solidFill>
                    <a:srgbClr val="1F2A44"/>
                  </a:solidFill>
                  <a:latin typeface="Corbel"/>
                </a:rPr>
                <a:t>public (AWS/Azure), private, </a:t>
              </a:r>
              <a:r>
                <a:rPr lang="en-US" sz="1100" dirty="0">
                  <a:solidFill>
                    <a:srgbClr val="1F2A44"/>
                  </a:solidFill>
                  <a:latin typeface="Corbel"/>
                </a:rPr>
                <a:t>hybrid </a:t>
              </a:r>
              <a:r>
                <a:rPr lang="en-US" sz="1100" dirty="0" smtClean="0">
                  <a:solidFill>
                    <a:srgbClr val="1F2A44"/>
                  </a:solidFill>
                  <a:latin typeface="Corbel"/>
                </a:rPr>
                <a:t>cloud</a:t>
              </a:r>
              <a:endParaRPr lang="en-US" sz="1100" dirty="0">
                <a:solidFill>
                  <a:srgbClr val="1F2A44"/>
                </a:solidFill>
                <a:latin typeface="Corbel"/>
              </a:endParaRPr>
            </a:p>
          </p:txBody>
        </p:sp>
      </p:grpSp>
      <p:grpSp>
        <p:nvGrpSpPr>
          <p:cNvPr id="30" name="Group 29"/>
          <p:cNvGrpSpPr/>
          <p:nvPr/>
        </p:nvGrpSpPr>
        <p:grpSpPr>
          <a:xfrm>
            <a:off x="1179659" y="5145163"/>
            <a:ext cx="9482297" cy="1176425"/>
            <a:chOff x="1179659" y="5145163"/>
            <a:chExt cx="9482297" cy="1176425"/>
          </a:xfrm>
        </p:grpSpPr>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659" y="5317374"/>
              <a:ext cx="1243850" cy="832007"/>
            </a:xfrm>
            <a:prstGeom prst="rect">
              <a:avLst/>
            </a:prstGeom>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8910" y="5253828"/>
              <a:ext cx="1703214" cy="909860"/>
            </a:xfrm>
            <a:prstGeom prst="rect">
              <a:avLst/>
            </a:prstGeom>
          </p:spPr>
        </p:pic>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6172" y="5371029"/>
              <a:ext cx="1294098" cy="724695"/>
            </a:xfrm>
            <a:prstGeom prst="rect">
              <a:avLst/>
            </a:prstGeom>
          </p:spPr>
        </p:pic>
        <p:pic>
          <p:nvPicPr>
            <p:cNvPr id="76" name="Picture 7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87334" y="5288159"/>
              <a:ext cx="1446584" cy="890434"/>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3759" y="5145163"/>
              <a:ext cx="1215422" cy="1176425"/>
            </a:xfrm>
            <a:prstGeom prst="rect">
              <a:avLst/>
            </a:prstGeom>
          </p:spPr>
        </p:pic>
        <p:pic>
          <p:nvPicPr>
            <p:cNvPr id="79" name="Picture 7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669022" y="5525628"/>
              <a:ext cx="802132" cy="380270"/>
            </a:xfrm>
            <a:prstGeom prst="rect">
              <a:avLst/>
            </a:prstGeom>
          </p:spPr>
        </p:pic>
        <p:pic>
          <p:nvPicPr>
            <p:cNvPr id="29" name="Picture 28"/>
            <p:cNvPicPr>
              <a:picLocks noChangeAspect="1"/>
            </p:cNvPicPr>
            <p:nvPr/>
          </p:nvPicPr>
          <p:blipFill rotWithShape="1">
            <a:blip r:embed="rId9" cstate="print">
              <a:extLst>
                <a:ext uri="{28A0092B-C50C-407E-A947-70E740481C1C}">
                  <a14:useLocalDpi xmlns:a14="http://schemas.microsoft.com/office/drawing/2010/main" val="0"/>
                </a:ext>
              </a:extLst>
            </a:blip>
            <a:srcRect t="20010" b="20096"/>
            <a:stretch/>
          </p:blipFill>
          <p:spPr>
            <a:xfrm>
              <a:off x="9633256" y="5574256"/>
              <a:ext cx="1028700" cy="426727"/>
            </a:xfrm>
            <a:prstGeom prst="rect">
              <a:avLst/>
            </a:prstGeom>
          </p:spPr>
        </p:pic>
      </p:grpSp>
    </p:spTree>
    <p:extLst>
      <p:ext uri="{BB962C8B-B14F-4D97-AF65-F5344CB8AC3E}">
        <p14:creationId xmlns:p14="http://schemas.microsoft.com/office/powerpoint/2010/main" val="674254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50" presetClass="entr" presetSubtype="0"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par>
                                <p:cTn id="22" presetID="2" presetClass="entr" presetSubtype="8"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50" presetClass="entr" presetSubtype="0" decel="100000" fill="hold" grpId="0" nodeType="withEffect">
                                  <p:stCondLst>
                                    <p:cond delay="1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3"/>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par>
                                <p:cTn id="34" presetID="2" presetClass="entr" presetSubtype="8" fill="hold" grpId="0" nodeType="withEffect">
                                  <p:stCondLst>
                                    <p:cond delay="10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150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par>
                                <p:cTn id="41" presetID="50" presetClass="entr" presetSubtype="0" decel="10000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3"/>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par>
                                <p:cTn id="46" presetID="2" presetClass="entr" presetSubtype="8"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200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fade">
                                      <p:cBhvr>
                                        <p:cTn id="52" dur="500"/>
                                        <p:tgtEl>
                                          <p:spTgt spid="22">
                                            <p:txEl>
                                              <p:pRg st="0" end="0"/>
                                            </p:txEl>
                                          </p:spTgt>
                                        </p:tgtEl>
                                      </p:cBhvr>
                                    </p:animEffect>
                                  </p:childTnLst>
                                </p:cTn>
                              </p:par>
                              <p:par>
                                <p:cTn id="53" presetID="50" presetClass="entr" presetSubtype="0" decel="100000" fill="hold" grpId="0" nodeType="withEffect">
                                  <p:stCondLst>
                                    <p:cond delay="20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strVal val="#ppt_w+.3"/>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Effect transition="in" filter="fade">
                                      <p:cBhvr>
                                        <p:cTn id="57" dur="1000"/>
                                        <p:tgtEl>
                                          <p:spTgt spid="24"/>
                                        </p:tgtEl>
                                      </p:cBhvr>
                                    </p:animEffect>
                                  </p:childTnLst>
                                </p:cTn>
                              </p:par>
                              <p:par>
                                <p:cTn id="58" presetID="2" presetClass="entr" presetSubtype="8" fill="hold" grpId="0" nodeType="withEffect">
                                  <p:stCondLst>
                                    <p:cond delay="20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750" fill="hold"/>
                                        <p:tgtEl>
                                          <p:spTgt spid="23"/>
                                        </p:tgtEl>
                                        <p:attrNameLst>
                                          <p:attrName>ppt_x</p:attrName>
                                        </p:attrNameLst>
                                      </p:cBhvr>
                                      <p:tavLst>
                                        <p:tav tm="0">
                                          <p:val>
                                            <p:strVal val="0-#ppt_w/2"/>
                                          </p:val>
                                        </p:tav>
                                        <p:tav tm="100000">
                                          <p:val>
                                            <p:strVal val="#ppt_x"/>
                                          </p:val>
                                        </p:tav>
                                      </p:tavLst>
                                    </p:anim>
                                    <p:anim calcmode="lin" valueType="num">
                                      <p:cBhvr additive="base">
                                        <p:cTn id="61" dur="750" fill="hold"/>
                                        <p:tgtEl>
                                          <p:spTgt spid="23"/>
                                        </p:tgtEl>
                                        <p:attrNameLst>
                                          <p:attrName>ppt_y</p:attrName>
                                        </p:attrNameLst>
                                      </p:cBhvr>
                                      <p:tavLst>
                                        <p:tav tm="0">
                                          <p:val>
                                            <p:strVal val="#ppt_y"/>
                                          </p:val>
                                        </p:tav>
                                        <p:tav tm="100000">
                                          <p:val>
                                            <p:strVal val="#ppt_y"/>
                                          </p:val>
                                        </p:tav>
                                      </p:tavLst>
                                    </p:anim>
                                  </p:childTnLst>
                                </p:cTn>
                              </p:par>
                              <p:par>
                                <p:cTn id="62" presetID="10" presetClass="entr" presetSubtype="0" fill="hold" grpId="0" nodeType="withEffect">
                                  <p:stCondLst>
                                    <p:cond delay="250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fade">
                                      <p:cBhvr>
                                        <p:cTn id="64" dur="500"/>
                                        <p:tgtEl>
                                          <p:spTgt spid="25">
                                            <p:txEl>
                                              <p:pRg st="0" end="0"/>
                                            </p:txEl>
                                          </p:spTgt>
                                        </p:tgtEl>
                                      </p:cBhvr>
                                    </p:animEffect>
                                  </p:childTnLst>
                                </p:cTn>
                              </p:par>
                              <p:par>
                                <p:cTn id="65" presetID="55" presetClass="entr" presetSubtype="0" fill="hold" grpId="0" nodeType="withEffect">
                                  <p:stCondLst>
                                    <p:cond delay="325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strVal val="#ppt_w*0.70"/>
                                          </p:val>
                                        </p:tav>
                                        <p:tav tm="100000">
                                          <p:val>
                                            <p:strVal val="#ppt_w"/>
                                          </p:val>
                                        </p:tav>
                                      </p:tavLst>
                                    </p:anim>
                                    <p:anim calcmode="lin" valueType="num">
                                      <p:cBhvr>
                                        <p:cTn id="68" dur="1000" fill="hold"/>
                                        <p:tgtEl>
                                          <p:spTgt spid="3"/>
                                        </p:tgtEl>
                                        <p:attrNameLst>
                                          <p:attrName>ppt_h</p:attrName>
                                        </p:attrNameLst>
                                      </p:cBhvr>
                                      <p:tavLst>
                                        <p:tav tm="0">
                                          <p:val>
                                            <p:strVal val="#ppt_h"/>
                                          </p:val>
                                        </p:tav>
                                        <p:tav tm="100000">
                                          <p:val>
                                            <p:strVal val="#ppt_h"/>
                                          </p:val>
                                        </p:tav>
                                      </p:tavLst>
                                    </p:anim>
                                    <p:animEffect transition="in" filter="fade">
                                      <p:cBhvr>
                                        <p:cTn id="69" dur="1000"/>
                                        <p:tgtEl>
                                          <p:spTgt spid="3"/>
                                        </p:tgtEl>
                                      </p:cBhvr>
                                    </p:animEffect>
                                  </p:childTnLst>
                                </p:cTn>
                              </p:par>
                              <p:par>
                                <p:cTn id="70" presetID="55" presetClass="entr" presetSubtype="0" fill="hold" grpId="0" nodeType="withEffect">
                                  <p:stCondLst>
                                    <p:cond delay="3250"/>
                                  </p:stCondLst>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strVal val="#ppt_w*0.70"/>
                                          </p:val>
                                        </p:tav>
                                        <p:tav tm="100000">
                                          <p:val>
                                            <p:strVal val="#ppt_w"/>
                                          </p:val>
                                        </p:tav>
                                      </p:tavLst>
                                    </p:anim>
                                    <p:anim calcmode="lin" valueType="num">
                                      <p:cBhvr>
                                        <p:cTn id="73" dur="1000" fill="hold"/>
                                        <p:tgtEl>
                                          <p:spTgt spid="4"/>
                                        </p:tgtEl>
                                        <p:attrNameLst>
                                          <p:attrName>ppt_h</p:attrName>
                                        </p:attrNameLst>
                                      </p:cBhvr>
                                      <p:tavLst>
                                        <p:tav tm="0">
                                          <p:val>
                                            <p:strVal val="#ppt_h"/>
                                          </p:val>
                                        </p:tav>
                                        <p:tav tm="100000">
                                          <p:val>
                                            <p:strVal val="#ppt_h"/>
                                          </p:val>
                                        </p:tav>
                                      </p:tavLst>
                                    </p:anim>
                                    <p:animEffect transition="in" filter="fade">
                                      <p:cBhvr>
                                        <p:cTn id="74" dur="1000"/>
                                        <p:tgtEl>
                                          <p:spTgt spid="4"/>
                                        </p:tgtEl>
                                      </p:cBhvr>
                                    </p:animEffect>
                                  </p:childTnLst>
                                </p:cTn>
                              </p:par>
                              <p:par>
                                <p:cTn id="75" presetID="55" presetClass="entr" presetSubtype="0" fill="hold" grpId="0" nodeType="withEffect">
                                  <p:stCondLst>
                                    <p:cond delay="325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strVal val="#ppt_w*0.70"/>
                                          </p:val>
                                        </p:tav>
                                        <p:tav tm="100000">
                                          <p:val>
                                            <p:strVal val="#ppt_w"/>
                                          </p:val>
                                        </p:tav>
                                      </p:tavLst>
                                    </p:anim>
                                    <p:anim calcmode="lin" valueType="num">
                                      <p:cBhvr>
                                        <p:cTn id="78" dur="1000" fill="hold"/>
                                        <p:tgtEl>
                                          <p:spTgt spid="5"/>
                                        </p:tgtEl>
                                        <p:attrNameLst>
                                          <p:attrName>ppt_h</p:attrName>
                                        </p:attrNameLst>
                                      </p:cBhvr>
                                      <p:tavLst>
                                        <p:tav tm="0">
                                          <p:val>
                                            <p:strVal val="#ppt_h"/>
                                          </p:val>
                                        </p:tav>
                                        <p:tav tm="100000">
                                          <p:val>
                                            <p:strVal val="#ppt_h"/>
                                          </p:val>
                                        </p:tav>
                                      </p:tavLst>
                                    </p:anim>
                                    <p:animEffect transition="in" filter="fade">
                                      <p:cBhvr>
                                        <p:cTn id="79" dur="1000"/>
                                        <p:tgtEl>
                                          <p:spTgt spid="5"/>
                                        </p:tgtEl>
                                      </p:cBhvr>
                                    </p:animEffect>
                                  </p:childTnLst>
                                </p:cTn>
                              </p:par>
                              <p:par>
                                <p:cTn id="80" presetID="55" presetClass="entr" presetSubtype="0" fill="hold" grpId="0" nodeType="withEffect">
                                  <p:stCondLst>
                                    <p:cond delay="3250"/>
                                  </p:stCondLst>
                                  <p:childTnLst>
                                    <p:set>
                                      <p:cBhvr>
                                        <p:cTn id="81" dur="1" fill="hold">
                                          <p:stCondLst>
                                            <p:cond delay="0"/>
                                          </p:stCondLst>
                                        </p:cTn>
                                        <p:tgtEl>
                                          <p:spTgt spid="6"/>
                                        </p:tgtEl>
                                        <p:attrNameLst>
                                          <p:attrName>style.visibility</p:attrName>
                                        </p:attrNameLst>
                                      </p:cBhvr>
                                      <p:to>
                                        <p:strVal val="visible"/>
                                      </p:to>
                                    </p:set>
                                    <p:anim calcmode="lin" valueType="num">
                                      <p:cBhvr>
                                        <p:cTn id="82" dur="1000" fill="hold"/>
                                        <p:tgtEl>
                                          <p:spTgt spid="6"/>
                                        </p:tgtEl>
                                        <p:attrNameLst>
                                          <p:attrName>ppt_w</p:attrName>
                                        </p:attrNameLst>
                                      </p:cBhvr>
                                      <p:tavLst>
                                        <p:tav tm="0">
                                          <p:val>
                                            <p:strVal val="#ppt_w*0.70"/>
                                          </p:val>
                                        </p:tav>
                                        <p:tav tm="100000">
                                          <p:val>
                                            <p:strVal val="#ppt_w"/>
                                          </p:val>
                                        </p:tav>
                                      </p:tavLst>
                                    </p:anim>
                                    <p:anim calcmode="lin" valueType="num">
                                      <p:cBhvr>
                                        <p:cTn id="83" dur="1000" fill="hold"/>
                                        <p:tgtEl>
                                          <p:spTgt spid="6"/>
                                        </p:tgtEl>
                                        <p:attrNameLst>
                                          <p:attrName>ppt_h</p:attrName>
                                        </p:attrNameLst>
                                      </p:cBhvr>
                                      <p:tavLst>
                                        <p:tav tm="0">
                                          <p:val>
                                            <p:strVal val="#ppt_h"/>
                                          </p:val>
                                        </p:tav>
                                        <p:tav tm="100000">
                                          <p:val>
                                            <p:strVal val="#ppt_h"/>
                                          </p:val>
                                        </p:tav>
                                      </p:tavLst>
                                    </p:anim>
                                    <p:animEffect transition="in" filter="fade">
                                      <p:cBhvr>
                                        <p:cTn id="84" dur="1000"/>
                                        <p:tgtEl>
                                          <p:spTgt spid="6"/>
                                        </p:tgtEl>
                                      </p:cBhvr>
                                    </p:animEffect>
                                  </p:childTnLst>
                                </p:cTn>
                              </p:par>
                            </p:childTnLst>
                          </p:cTn>
                        </p:par>
                        <p:par>
                          <p:cTn id="85" fill="hold">
                            <p:stCondLst>
                              <p:cond delay="4250"/>
                            </p:stCondLst>
                            <p:childTnLst>
                              <p:par>
                                <p:cTn id="86" presetID="22" presetClass="entr" presetSubtype="1"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up)">
                                      <p:cBhvr>
                                        <p:cTn id="88" dur="1000"/>
                                        <p:tgtEl>
                                          <p:spTgt spid="65"/>
                                        </p:tgtEl>
                                      </p:cBhvr>
                                    </p:animEffect>
                                  </p:childTnLst>
                                </p:cTn>
                              </p:par>
                            </p:childTnLst>
                          </p:cTn>
                        </p:par>
                        <p:par>
                          <p:cTn id="89" fill="hold">
                            <p:stCondLst>
                              <p:cond delay="5250"/>
                            </p:stCondLst>
                            <p:childTnLst>
                              <p:par>
                                <p:cTn id="90" presetID="22" presetClass="entr" presetSubtype="1"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up)">
                                      <p:cBhvr>
                                        <p:cTn id="92" dur="1000"/>
                                        <p:tgtEl>
                                          <p:spTgt spid="28"/>
                                        </p:tgtEl>
                                      </p:cBhvr>
                                    </p:animEffect>
                                  </p:childTnLst>
                                </p:cTn>
                              </p:par>
                            </p:childTnLst>
                          </p:cTn>
                        </p:par>
                        <p:par>
                          <p:cTn id="93" fill="hold">
                            <p:stCondLst>
                              <p:cond delay="6250"/>
                            </p:stCondLst>
                            <p:childTnLst>
                              <p:par>
                                <p:cTn id="94" presetID="22" presetClass="entr" presetSubtype="1"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up)">
                                      <p:cBhvr>
                                        <p:cTn id="96" dur="1000"/>
                                        <p:tgtEl>
                                          <p:spTgt spid="68"/>
                                        </p:tgtEl>
                                      </p:cBhvr>
                                    </p:animEffect>
                                  </p:childTnLst>
                                </p:cTn>
                              </p:par>
                            </p:childTnLst>
                          </p:cTn>
                        </p:par>
                        <p:par>
                          <p:cTn id="97" fill="hold">
                            <p:stCondLst>
                              <p:cond delay="7250"/>
                            </p:stCondLst>
                            <p:childTnLst>
                              <p:par>
                                <p:cTn id="98" presetID="22" presetClass="entr" presetSubtype="1"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up)">
                                      <p:cBhvr>
                                        <p:cTn id="100" dur="1000"/>
                                        <p:tgtEl>
                                          <p:spTgt spid="69"/>
                                        </p:tgtEl>
                                      </p:cBhvr>
                                    </p:animEffect>
                                  </p:childTnLst>
                                </p:cTn>
                              </p:par>
                            </p:childTnLst>
                          </p:cTn>
                        </p:par>
                        <p:par>
                          <p:cTn id="101" fill="hold">
                            <p:stCondLst>
                              <p:cond delay="8250"/>
                            </p:stCondLst>
                            <p:childTnLst>
                              <p:par>
                                <p:cTn id="102" presetID="42"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build="p">
        <p:tmplLst>
          <p:tmpl lvl="1">
            <p:tnLst>
              <p:par>
                <p:cTn presetID="10" presetClass="entr" presetSubtype="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animBg="1"/>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animBg="1"/>
      <p:bldP spid="22" grpId="0" build="p">
        <p:tmplLst>
          <p:tmpl lvl="1">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animBg="1"/>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E186C3F-A379-4F1C-9C7E-6FBCAF74ED08}"/>
              </a:ext>
            </a:extLst>
          </p:cNvPr>
          <p:cNvSpPr>
            <a:spLocks noGrp="1"/>
          </p:cNvSpPr>
          <p:nvPr>
            <p:ph type="title"/>
          </p:nvPr>
        </p:nvSpPr>
        <p:spPr>
          <a:xfrm>
            <a:off x="532745" y="734803"/>
            <a:ext cx="11659255" cy="792162"/>
          </a:xfrm>
        </p:spPr>
        <p:txBody>
          <a:bodyPr/>
          <a:lstStyle/>
          <a:p>
            <a:r>
              <a:rPr lang="en-US" dirty="0"/>
              <a:t>Build Your Revenue and Profit by adding </a:t>
            </a:r>
            <a:r>
              <a:rPr lang="en-US" dirty="0" smtClean="0"/>
              <a:t>AWS Education Services </a:t>
            </a:r>
            <a:r>
              <a:rPr lang="en-US" dirty="0"/>
              <a:t>to provide a more comprehensive customer </a:t>
            </a:r>
            <a:r>
              <a:rPr lang="en-US" dirty="0" smtClean="0"/>
              <a:t>solution</a:t>
            </a:r>
            <a:endParaRPr lang="en-GB" dirty="0"/>
          </a:p>
        </p:txBody>
      </p:sp>
      <p:sp>
        <p:nvSpPr>
          <p:cNvPr id="12" name="Text Placeholder 11">
            <a:extLst>
              <a:ext uri="{FF2B5EF4-FFF2-40B4-BE49-F238E27FC236}">
                <a16:creationId xmlns="" xmlns:a16="http://schemas.microsoft.com/office/drawing/2014/main" id="{688B783B-B7DD-40D2-BEAF-2DDB37189DDD}"/>
              </a:ext>
            </a:extLst>
          </p:cNvPr>
          <p:cNvSpPr>
            <a:spLocks noGrp="1"/>
          </p:cNvSpPr>
          <p:nvPr>
            <p:ph type="body" sz="quarter" idx="23"/>
          </p:nvPr>
        </p:nvSpPr>
        <p:spPr/>
        <p:txBody>
          <a:bodyPr/>
          <a:lstStyle/>
          <a:p>
            <a:pPr defTabSz="914360"/>
            <a:r>
              <a:rPr lang="en-GB" dirty="0">
                <a:solidFill>
                  <a:srgbClr val="00AFD7"/>
                </a:solidFill>
                <a:latin typeface="Arial"/>
              </a:rPr>
              <a:t>Official Vendor Training for the top technologies and brands via flexible delivery offerings combining instructor-led and self-paced options</a:t>
            </a:r>
          </a:p>
        </p:txBody>
      </p:sp>
      <p:sp>
        <p:nvSpPr>
          <p:cNvPr id="20" name="Text Placeholder 19">
            <a:extLst>
              <a:ext uri="{FF2B5EF4-FFF2-40B4-BE49-F238E27FC236}">
                <a16:creationId xmlns="" xmlns:a16="http://schemas.microsoft.com/office/drawing/2014/main" id="{0B21F82A-FD67-4046-B251-E95FB97F66B4}"/>
              </a:ext>
            </a:extLst>
          </p:cNvPr>
          <p:cNvSpPr>
            <a:spLocks noGrp="1"/>
          </p:cNvSpPr>
          <p:nvPr>
            <p:ph type="body" sz="quarter" idx="18"/>
          </p:nvPr>
        </p:nvSpPr>
        <p:spPr>
          <a:xfrm>
            <a:off x="1319036" y="2811461"/>
            <a:ext cx="2563354" cy="342051"/>
          </a:xfrm>
        </p:spPr>
        <p:txBody>
          <a:bodyPr/>
          <a:lstStyle/>
          <a:p>
            <a:r>
              <a:rPr lang="en-GB" sz="1200" kern="0" dirty="0">
                <a:solidFill>
                  <a:srgbClr val="FFFFFF"/>
                </a:solidFill>
                <a:latin typeface="Corbel" panose="020B0503020204020204" pitchFamily="34" charset="0"/>
                <a:ea typeface="Arial" charset="0"/>
              </a:rPr>
              <a:t>Instructors with real world experience</a:t>
            </a:r>
          </a:p>
        </p:txBody>
      </p:sp>
      <p:sp>
        <p:nvSpPr>
          <p:cNvPr id="21" name="Text Placeholder 20">
            <a:extLst>
              <a:ext uri="{FF2B5EF4-FFF2-40B4-BE49-F238E27FC236}">
                <a16:creationId xmlns="" xmlns:a16="http://schemas.microsoft.com/office/drawing/2014/main" id="{DFE9DA83-2586-4EEB-AD31-3F8CB2DB4029}"/>
              </a:ext>
            </a:extLst>
          </p:cNvPr>
          <p:cNvSpPr>
            <a:spLocks noGrp="1"/>
          </p:cNvSpPr>
          <p:nvPr>
            <p:ph type="body" sz="quarter" idx="20"/>
          </p:nvPr>
        </p:nvSpPr>
        <p:spPr>
          <a:xfrm>
            <a:off x="4713746" y="2811461"/>
            <a:ext cx="2906254" cy="342051"/>
          </a:xfrm>
        </p:spPr>
        <p:txBody>
          <a:bodyPr/>
          <a:lstStyle/>
          <a:p>
            <a:r>
              <a:rPr lang="en-GB" sz="1200" kern="0" dirty="0">
                <a:solidFill>
                  <a:srgbClr val="FFFFFF"/>
                </a:solidFill>
                <a:latin typeface="Corbel" panose="020B0503020204020204" pitchFamily="34" charset="0"/>
                <a:ea typeface="Arial" charset="0"/>
              </a:rPr>
              <a:t>Internal capabilities supplemented by network of training partners worldwide</a:t>
            </a:r>
          </a:p>
        </p:txBody>
      </p:sp>
      <p:sp>
        <p:nvSpPr>
          <p:cNvPr id="22" name="Text Placeholder 21">
            <a:extLst>
              <a:ext uri="{FF2B5EF4-FFF2-40B4-BE49-F238E27FC236}">
                <a16:creationId xmlns="" xmlns:a16="http://schemas.microsoft.com/office/drawing/2014/main" id="{B8790F57-8C54-48E2-8816-E25DBA45E3A6}"/>
              </a:ext>
            </a:extLst>
          </p:cNvPr>
          <p:cNvSpPr>
            <a:spLocks noGrp="1"/>
          </p:cNvSpPr>
          <p:nvPr>
            <p:ph type="body" sz="quarter" idx="22"/>
          </p:nvPr>
        </p:nvSpPr>
        <p:spPr>
          <a:xfrm>
            <a:off x="8424686" y="2811461"/>
            <a:ext cx="2532874" cy="342051"/>
          </a:xfrm>
        </p:spPr>
        <p:txBody>
          <a:bodyPr/>
          <a:lstStyle/>
          <a:p>
            <a:r>
              <a:rPr lang="en-GB" sz="1200" kern="0" dirty="0">
                <a:solidFill>
                  <a:srgbClr val="FFFFFF"/>
                </a:solidFill>
                <a:latin typeface="Corbel" panose="020B0503020204020204" pitchFamily="34" charset="0"/>
                <a:ea typeface="Arial" charset="0"/>
              </a:rPr>
              <a:t>Public and Private classroom training in more than 80 countries</a:t>
            </a:r>
          </a:p>
        </p:txBody>
      </p:sp>
      <p:pic>
        <p:nvPicPr>
          <p:cNvPr id="23" name="Picture 6" descr="Image result for cisco logo">
            <a:extLst>
              <a:ext uri="{FF2B5EF4-FFF2-40B4-BE49-F238E27FC236}">
                <a16:creationId xmlns="" xmlns:a16="http://schemas.microsoft.com/office/drawing/2014/main" id="{A329841C-BFAB-48DA-859D-1310C9F51F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065" y="4410165"/>
            <a:ext cx="724484" cy="4263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emc2 logo">
            <a:extLst>
              <a:ext uri="{FF2B5EF4-FFF2-40B4-BE49-F238E27FC236}">
                <a16:creationId xmlns="" xmlns:a16="http://schemas.microsoft.com/office/drawing/2014/main" id="{EA2D13B3-C83B-4FD5-B404-CA4A2FC210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12" y="5184919"/>
            <a:ext cx="723992" cy="2548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oracle logo adult">
            <a:extLst>
              <a:ext uri="{FF2B5EF4-FFF2-40B4-BE49-F238E27FC236}">
                <a16:creationId xmlns="" xmlns:a16="http://schemas.microsoft.com/office/drawing/2014/main" id="{B2E76B12-602B-4050-B1DB-44959EA9F2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3004" y="4546209"/>
            <a:ext cx="1179218" cy="1542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Image result for symantec logo">
            <a:extLst>
              <a:ext uri="{FF2B5EF4-FFF2-40B4-BE49-F238E27FC236}">
                <a16:creationId xmlns="" xmlns:a16="http://schemas.microsoft.com/office/drawing/2014/main" id="{AD0D40EC-D829-4E6E-B5C9-7495D4C47C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6931" y="5150790"/>
            <a:ext cx="1179218" cy="3231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Image result for sap logo">
            <a:extLst>
              <a:ext uri="{FF2B5EF4-FFF2-40B4-BE49-F238E27FC236}">
                <a16:creationId xmlns="" xmlns:a16="http://schemas.microsoft.com/office/drawing/2014/main" id="{278A813A-95CD-4452-A597-85384E5876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5212" y="4410987"/>
            <a:ext cx="723992" cy="424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Image result for spring logo">
            <a:extLst>
              <a:ext uri="{FF2B5EF4-FFF2-40B4-BE49-F238E27FC236}">
                <a16:creationId xmlns="" xmlns:a16="http://schemas.microsoft.com/office/drawing/2014/main" id="{94CAAEB5-7440-49D3-92AC-48C49AB682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0424" y="5120719"/>
            <a:ext cx="1179218" cy="3832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Image result for azure logo">
            <a:extLst>
              <a:ext uri="{FF2B5EF4-FFF2-40B4-BE49-F238E27FC236}">
                <a16:creationId xmlns="" xmlns:a16="http://schemas.microsoft.com/office/drawing/2014/main" id="{EA27A79E-FB7E-4A02-A991-3110C1F23A4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4862" y="3638628"/>
            <a:ext cx="1179218" cy="3655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Image result for vmware logo">
            <a:extLst>
              <a:ext uri="{FF2B5EF4-FFF2-40B4-BE49-F238E27FC236}">
                <a16:creationId xmlns="" xmlns:a16="http://schemas.microsoft.com/office/drawing/2014/main" id="{8CEB953B-A67C-4DA0-8E31-FBFF481078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1131" y="3797315"/>
            <a:ext cx="1179218" cy="1922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Image result for brocade logo">
            <a:extLst>
              <a:ext uri="{FF2B5EF4-FFF2-40B4-BE49-F238E27FC236}">
                <a16:creationId xmlns="" xmlns:a16="http://schemas.microsoft.com/office/drawing/2014/main" id="{1F6E0CD1-BF8F-4A32-960C-963182D41D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01214" y="3655351"/>
            <a:ext cx="1278816" cy="4198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descr="Image result for ibm logo">
            <a:extLst>
              <a:ext uri="{FF2B5EF4-FFF2-40B4-BE49-F238E27FC236}">
                <a16:creationId xmlns="" xmlns:a16="http://schemas.microsoft.com/office/drawing/2014/main" id="{92029B79-F803-4E7A-A3BF-FEA2D7CFAF0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05155" y="3716474"/>
            <a:ext cx="671994" cy="2687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6" descr="Image result for hitachi logo">
            <a:extLst>
              <a:ext uri="{FF2B5EF4-FFF2-40B4-BE49-F238E27FC236}">
                <a16:creationId xmlns="" xmlns:a16="http://schemas.microsoft.com/office/drawing/2014/main" id="{0758D452-B8DC-4C96-94EC-3648543D4A7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88581" y="3740829"/>
            <a:ext cx="1048388" cy="30036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Image result for itil logo">
            <a:extLst>
              <a:ext uri="{FF2B5EF4-FFF2-40B4-BE49-F238E27FC236}">
                <a16:creationId xmlns="" xmlns:a16="http://schemas.microsoft.com/office/drawing/2014/main" id="{53D4BDF4-5016-4A96-92AB-F8E65B38C82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99822" y="3658093"/>
            <a:ext cx="1014758" cy="3584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0" descr="Image result for forgerock logo">
            <a:extLst>
              <a:ext uri="{FF2B5EF4-FFF2-40B4-BE49-F238E27FC236}">
                <a16:creationId xmlns="" xmlns:a16="http://schemas.microsoft.com/office/drawing/2014/main" id="{16AEE6FB-B559-4860-B5F4-28BF861C47C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85883" y="3500519"/>
            <a:ext cx="806018" cy="3976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2" descr="Image result for linux logo foundation">
            <a:extLst>
              <a:ext uri="{FF2B5EF4-FFF2-40B4-BE49-F238E27FC236}">
                <a16:creationId xmlns="" xmlns:a16="http://schemas.microsoft.com/office/drawing/2014/main" id="{BD3E5E48-3243-4208-84D2-730E26DBC8E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61109" y="4460819"/>
            <a:ext cx="1070222" cy="32507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4" descr="Image result for hp logo">
            <a:extLst>
              <a:ext uri="{FF2B5EF4-FFF2-40B4-BE49-F238E27FC236}">
                <a16:creationId xmlns="" xmlns:a16="http://schemas.microsoft.com/office/drawing/2014/main" id="{8EE7CED5-454F-4E96-B48F-C2C704F3804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03246" y="5102813"/>
            <a:ext cx="419056" cy="4190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6" descr="Image result for cloudera logo">
            <a:extLst>
              <a:ext uri="{FF2B5EF4-FFF2-40B4-BE49-F238E27FC236}">
                <a16:creationId xmlns="" xmlns:a16="http://schemas.microsoft.com/office/drawing/2014/main" id="{B68A99D2-F3D5-416E-90DC-D4B08D44EB6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100646" y="5213310"/>
            <a:ext cx="1013110" cy="1980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Image result for amazon web logo">
            <a:extLst>
              <a:ext uri="{FF2B5EF4-FFF2-40B4-BE49-F238E27FC236}">
                <a16:creationId xmlns="" xmlns:a16="http://schemas.microsoft.com/office/drawing/2014/main" id="{AE13FCBF-9265-491B-BF98-E30B0D8140D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52197" y="4425442"/>
            <a:ext cx="1179218" cy="3958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0" descr="Image result for nutanix logo">
            <a:extLst>
              <a:ext uri="{FF2B5EF4-FFF2-40B4-BE49-F238E27FC236}">
                <a16:creationId xmlns="" xmlns:a16="http://schemas.microsoft.com/office/drawing/2014/main" id="{8371525D-2D5F-4CE3-A20D-D45923EB270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52197" y="5239988"/>
            <a:ext cx="1179218" cy="14470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2" descr="Image result for veeam logo">
            <a:extLst>
              <a:ext uri="{FF2B5EF4-FFF2-40B4-BE49-F238E27FC236}">
                <a16:creationId xmlns="" xmlns:a16="http://schemas.microsoft.com/office/drawing/2014/main" id="{F38F1A3A-90A5-4E5B-8774-1B815B353E6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017593" y="4379235"/>
            <a:ext cx="1179218" cy="48824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4" descr="Image result for redhat logo">
            <a:extLst>
              <a:ext uri="{FF2B5EF4-FFF2-40B4-BE49-F238E27FC236}">
                <a16:creationId xmlns="" xmlns:a16="http://schemas.microsoft.com/office/drawing/2014/main" id="{941208C8-87D3-4A92-9B8D-F3EA9809F50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25700" y="4439164"/>
            <a:ext cx="926382" cy="36838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6" descr="Image result for salesforce logo">
            <a:extLst>
              <a:ext uri="{FF2B5EF4-FFF2-40B4-BE49-F238E27FC236}">
                <a16:creationId xmlns="" xmlns:a16="http://schemas.microsoft.com/office/drawing/2014/main" id="{2A56C561-5990-4079-987E-D39C62BE00C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626895" y="5049330"/>
            <a:ext cx="723992" cy="52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73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3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4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6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8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90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10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110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120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130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14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15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160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17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180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19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200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065213" y="381000"/>
            <a:ext cx="11126787" cy="792163"/>
          </a:xfrm>
          <a:prstGeom prst="rect">
            <a:avLst/>
          </a:prstGeom>
        </p:spPr>
        <p:txBody>
          <a:bodyPr/>
          <a:lstStyle/>
          <a:p>
            <a:r>
              <a:rPr lang="en-US" sz="3200" dirty="0" smtClean="0">
                <a:solidFill>
                  <a:srgbClr val="7F7F7F"/>
                </a:solidFill>
                <a:latin typeface="+mj-lt"/>
              </a:rPr>
              <a:t>Information to Explore with Your Customers</a:t>
            </a:r>
            <a:endParaRPr lang="en-US" sz="3200" dirty="0">
              <a:solidFill>
                <a:srgbClr val="7F7F7F"/>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917394059"/>
              </p:ext>
            </p:extLst>
          </p:nvPr>
        </p:nvGraphicFramePr>
        <p:xfrm>
          <a:off x="304800" y="990600"/>
          <a:ext cx="11734800" cy="5577840"/>
        </p:xfrm>
        <a:graphic>
          <a:graphicData uri="http://schemas.openxmlformats.org/drawingml/2006/table">
            <a:tbl>
              <a:tblPr firstRow="1" bandRow="1">
                <a:tableStyleId>{F5AB1C69-6EDB-4FF4-983F-18BD219EF322}</a:tableStyleId>
              </a:tblPr>
              <a:tblGrid>
                <a:gridCol w="1828800"/>
                <a:gridCol w="2667000"/>
                <a:gridCol w="2819400"/>
                <a:gridCol w="4419600"/>
              </a:tblGrid>
              <a:tr h="304800">
                <a:tc>
                  <a:txBody>
                    <a:bodyPr/>
                    <a:lstStyle/>
                    <a:p>
                      <a:endParaRPr lang="en-US" sz="14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smtClean="0"/>
                        <a:t>Symptom</a:t>
                      </a:r>
                      <a:endParaRPr lang="en-US" sz="1400" dirty="0"/>
                    </a:p>
                  </a:txBody>
                  <a:tcPr marL="121920" marR="121920" marT="60960" marB="60960">
                    <a:lnL w="12700" cap="flat" cmpd="sng" algn="ctr">
                      <a:solidFill>
                        <a:schemeClr val="bg1"/>
                      </a:solidFill>
                      <a:prstDash val="solid"/>
                      <a:round/>
                      <a:headEnd type="none" w="med" len="med"/>
                      <a:tailEnd type="none" w="med" len="med"/>
                    </a:lnL>
                  </a:tcPr>
                </a:tc>
                <a:tc>
                  <a:txBody>
                    <a:bodyPr/>
                    <a:lstStyle/>
                    <a:p>
                      <a:r>
                        <a:rPr lang="en-US" sz="1400" dirty="0" smtClean="0"/>
                        <a:t>Problem</a:t>
                      </a:r>
                      <a:endParaRPr lang="en-US" sz="1400" dirty="0"/>
                    </a:p>
                  </a:txBody>
                  <a:tcPr marL="121920" marR="121920" marT="60960" marB="60960"/>
                </a:tc>
                <a:tc>
                  <a:txBody>
                    <a:bodyPr/>
                    <a:lstStyle/>
                    <a:p>
                      <a:r>
                        <a:rPr lang="en-US" sz="1400" dirty="0" smtClean="0"/>
                        <a:t>How StreamOne Can Help</a:t>
                      </a:r>
                      <a:endParaRPr lang="en-US" sz="1400" dirty="0"/>
                    </a:p>
                  </a:txBody>
                  <a:tcPr marL="121920" marR="121920" marT="60960" marB="60960"/>
                </a:tc>
              </a:tr>
              <a:tr h="525695">
                <a:tc rowSpan="3">
                  <a:txBody>
                    <a:bodyPr/>
                    <a:lstStyle/>
                    <a:p>
                      <a:pPr algn="ctr"/>
                      <a:r>
                        <a:rPr lang="en-US" sz="1200" dirty="0" smtClean="0">
                          <a:solidFill>
                            <a:schemeClr val="bg1"/>
                          </a:solidFill>
                        </a:rPr>
                        <a:t>Do you want to save money on your AWS spend? Are your AWS accounts consolidated for cost-effective</a:t>
                      </a:r>
                      <a:r>
                        <a:rPr lang="en-US" sz="1200" baseline="0" dirty="0" smtClean="0">
                          <a:solidFill>
                            <a:schemeClr val="bg1"/>
                          </a:solidFill>
                        </a:rPr>
                        <a:t> control of your AWS spend?</a:t>
                      </a:r>
                      <a:endParaRPr lang="en-US" sz="1200" dirty="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smtClean="0"/>
                        <a:t>Account</a:t>
                      </a:r>
                      <a:r>
                        <a:rPr lang="en-US" sz="1200" baseline="0" dirty="0" smtClean="0"/>
                        <a:t> sprawl with i</a:t>
                      </a:r>
                      <a:r>
                        <a:rPr lang="en-US" sz="1200" dirty="0" smtClean="0"/>
                        <a:t>nefficient consumption of AWS services leading to over spending.</a:t>
                      </a:r>
                      <a:endParaRPr lang="en-US" sz="1200" dirty="0"/>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smtClean="0"/>
                        <a:t>Multiple AWS accounts</a:t>
                      </a:r>
                      <a:r>
                        <a:rPr lang="en-US" sz="1200" baseline="0" dirty="0" smtClean="0"/>
                        <a:t> some created outside of IT called shadow IT </a:t>
                      </a:r>
                      <a:r>
                        <a:rPr lang="en-US" sz="1200" dirty="0" smtClean="0"/>
                        <a:t>and no ability to </a:t>
                      </a:r>
                      <a:r>
                        <a:rPr lang="en-US" sz="1200" baseline="0" dirty="0" smtClean="0"/>
                        <a:t>consolidate usage.</a:t>
                      </a:r>
                      <a:endParaRPr lang="en-US" sz="1200" dirty="0"/>
                    </a:p>
                  </a:txBody>
                  <a:tcPr marL="121920" marR="121920" marT="60960" marB="60960"/>
                </a:tc>
                <a:tc>
                  <a:txBody>
                    <a:bodyPr/>
                    <a:lstStyle/>
                    <a:p>
                      <a:r>
                        <a:rPr lang="en-US" sz="1200" dirty="0" smtClean="0"/>
                        <a:t>Centralize accounts into consolidated billing model using</a:t>
                      </a:r>
                      <a:r>
                        <a:rPr lang="en-US" sz="1200" baseline="0" dirty="0" smtClean="0"/>
                        <a:t> SES cloud platform to gain full visibility and control of cloud usage through out the organization.</a:t>
                      </a:r>
                      <a:endParaRPr lang="en-US" sz="1200" dirty="0"/>
                    </a:p>
                  </a:txBody>
                  <a:tcPr marL="121920" marR="121920" marT="60960" marB="60960"/>
                </a:tc>
              </a:tr>
              <a:tr h="457200">
                <a:tc vMerge="1">
                  <a:txBody>
                    <a:bodyPr/>
                    <a:lstStyle/>
                    <a:p>
                      <a:endParaRPr lang="en-US" sz="1200" dirty="0"/>
                    </a:p>
                  </a:txBody>
                  <a:tcPr marL="121920" marR="121920" marT="60960" marB="609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r>
                        <a:rPr lang="en-US" sz="1200" dirty="0" smtClean="0"/>
                        <a:t>Not getting the benefits</a:t>
                      </a:r>
                      <a:r>
                        <a:rPr lang="en-US" sz="1200" baseline="0" dirty="0" smtClean="0"/>
                        <a:t> of consolidating  accounts.</a:t>
                      </a:r>
                      <a:endParaRPr lang="en-US" sz="1200" dirty="0"/>
                    </a:p>
                  </a:txBody>
                  <a:tcPr marL="121920" marR="121920" marT="60960" marB="60960">
                    <a:lnL w="127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Inability to aggregate AWS spend to benefit from tiered discounts and aggregated support costs.</a:t>
                      </a:r>
                      <a:endParaRPr lang="en-US" sz="1200" dirty="0"/>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Centralize accounts into consolidated billing model enables customers to take advantage of compute/storage volume tiers.</a:t>
                      </a:r>
                    </a:p>
                  </a:txBody>
                  <a:tcPr marL="121920" marR="121920" marT="60960" marB="60960"/>
                </a:tc>
              </a:tr>
              <a:tr h="65532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txBody>
                  <a:tcPr marL="121920" marR="121920" marT="60960" marB="609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 visibility across</a:t>
                      </a:r>
                      <a:r>
                        <a:rPr lang="en-US" sz="1200" baseline="0" dirty="0" smtClean="0"/>
                        <a:t> the organization of cloud spend; </a:t>
                      </a:r>
                      <a:r>
                        <a:rPr lang="en-US" sz="1200" dirty="0" smtClean="0"/>
                        <a:t>Not able to accurately assign and manage charge-back costs.</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smtClean="0"/>
                        <a:t>Lack a single platform to manage cloud spend across  the organization; No department level reporting; No department level views.</a:t>
                      </a:r>
                      <a:endParaRPr lang="en-US" sz="1200" dirty="0"/>
                    </a:p>
                  </a:txBody>
                  <a:tcPr marL="121920" marR="121920" marT="60960" marB="60960"/>
                </a:tc>
                <a:tc>
                  <a:txBody>
                    <a:bodyPr/>
                    <a:lstStyle/>
                    <a:p>
                      <a:r>
                        <a:rPr lang="en-US" sz="1200" dirty="0" smtClean="0"/>
                        <a:t>SES provides self-service dashboards with n-tier drill-down views,</a:t>
                      </a:r>
                      <a:r>
                        <a:rPr lang="en-US" sz="1200" baseline="0" dirty="0" smtClean="0"/>
                        <a:t> d</a:t>
                      </a:r>
                      <a:r>
                        <a:rPr lang="en-US" sz="1200" dirty="0" smtClean="0"/>
                        <a:t>etailed usage and reporting to accurately</a:t>
                      </a:r>
                      <a:r>
                        <a:rPr lang="en-US" sz="1200" baseline="0" dirty="0" smtClean="0"/>
                        <a:t> assign and manage charge backs at any level a</a:t>
                      </a:r>
                      <a:r>
                        <a:rPr lang="en-US" sz="1200" dirty="0" smtClean="0"/>
                        <a:t>cross</a:t>
                      </a:r>
                      <a:r>
                        <a:rPr lang="en-US" sz="1200" baseline="0" dirty="0" smtClean="0"/>
                        <a:t> the organization.</a:t>
                      </a:r>
                      <a:endParaRPr lang="en-US" sz="1200" dirty="0"/>
                    </a:p>
                  </a:txBody>
                  <a:tcPr marL="121920" marR="121920" marT="60960" marB="60960"/>
                </a:tc>
              </a:tr>
              <a:tr h="500323">
                <a:tc rowSpan="2">
                  <a:txBody>
                    <a:bodyPr/>
                    <a:lstStyle/>
                    <a:p>
                      <a:pPr algn="ctr"/>
                      <a:r>
                        <a:rPr lang="en-US" sz="1200" dirty="0" smtClean="0">
                          <a:solidFill>
                            <a:schemeClr val="bg1"/>
                          </a:solidFill>
                        </a:rPr>
                        <a:t>Is your AWS cloud spend optimized with the purchase of Reserved Instances? </a:t>
                      </a:r>
                      <a:endParaRPr lang="en-US" sz="1200" dirty="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r>
                        <a:rPr lang="en-US" sz="1200" dirty="0" smtClean="0"/>
                        <a:t>Not taking advantage</a:t>
                      </a:r>
                      <a:r>
                        <a:rPr lang="en-US" sz="1200" baseline="0" dirty="0" smtClean="0"/>
                        <a:t> of AWS Reserved Instances</a:t>
                      </a:r>
                      <a:r>
                        <a:rPr lang="en-US" sz="1200" baseline="0" dirty="0" smtClean="0">
                          <a:hlinkClick r:id="" action="ppaction://noaction"/>
                        </a:rPr>
                        <a:t> </a:t>
                      </a:r>
                      <a:r>
                        <a:rPr lang="en-US" sz="1200" baseline="0" dirty="0" smtClean="0"/>
                        <a:t>(RIs) today.</a:t>
                      </a:r>
                      <a:endParaRPr lang="en-US" sz="1200" dirty="0"/>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smtClean="0"/>
                        <a:t>No easy</a:t>
                      </a:r>
                      <a:r>
                        <a:rPr lang="en-US" sz="1200" baseline="0" dirty="0" smtClean="0"/>
                        <a:t> way to determine RI purchases to optimize spend.</a:t>
                      </a:r>
                      <a:endParaRPr lang="en-US" sz="1200" dirty="0"/>
                    </a:p>
                  </a:txBody>
                  <a:tcPr marL="121920" marR="121920" marT="60960" marB="60960"/>
                </a:tc>
                <a:tc>
                  <a:txBody>
                    <a:bodyPr/>
                    <a:lstStyle/>
                    <a:p>
                      <a:pPr marL="0" marR="0" indent="0" algn="l" defTabSz="1219353"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With our platform’s robust analytics reports  customers are able to work from actual billing data (current and historical demand) to receive RI purchase recommendations that optimize cloud spend with greater accuracy.</a:t>
                      </a:r>
                      <a:endParaRPr lang="en-US" sz="1200" dirty="0"/>
                    </a:p>
                  </a:txBody>
                  <a:tcPr marL="121920" marR="121920" marT="60960" marB="60960"/>
                </a:tc>
              </a:tr>
              <a:tr h="381000">
                <a:tc vMerge="1">
                  <a:txBody>
                    <a:bodyPr/>
                    <a:lstStyle/>
                    <a:p>
                      <a:endParaRPr lang="en-US" sz="1200" dirty="0"/>
                    </a:p>
                  </a:txBody>
                  <a:tcPr marL="121920" marR="121920" marT="60960" marB="60960"/>
                </a:tc>
                <a:tc>
                  <a:txBody>
                    <a:bodyPr/>
                    <a:lstStyle/>
                    <a:p>
                      <a:r>
                        <a:rPr lang="en-US" sz="1200" dirty="0" smtClean="0"/>
                        <a:t>Not sure if over or under</a:t>
                      </a:r>
                      <a:r>
                        <a:rPr lang="en-US" sz="1200" baseline="0" dirty="0" smtClean="0"/>
                        <a:t> p</a:t>
                      </a:r>
                      <a:r>
                        <a:rPr lang="en-US" sz="1200" dirty="0" smtClean="0"/>
                        <a:t>urchasing RIs.</a:t>
                      </a:r>
                      <a:endParaRPr lang="en-US" sz="1200" dirty="0"/>
                    </a:p>
                  </a:txBody>
                  <a:tcPr marL="121920" marR="121920" marT="60960" marB="60960">
                    <a:lnL w="127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Lack</a:t>
                      </a:r>
                      <a:r>
                        <a:rPr lang="en-US" sz="1200" baseline="0" dirty="0" smtClean="0"/>
                        <a:t> the analytical tools and resources for ongoing RI optimization best practices.</a:t>
                      </a:r>
                      <a:endParaRPr lang="en-US" sz="1200" dirty="0"/>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Customers can utilize Tech Data </a:t>
                      </a:r>
                      <a:r>
                        <a:rPr lang="en-US" sz="1200" dirty="0" smtClean="0"/>
                        <a:t>AWS RI</a:t>
                      </a:r>
                      <a:r>
                        <a:rPr lang="en-US" sz="1200" baseline="0" dirty="0" smtClean="0"/>
                        <a:t> Optimization Managed Service to further optimizes RI usage efficiency with access to consultants and advanced tools.</a:t>
                      </a:r>
                      <a:endParaRPr lang="en-US" sz="1200" dirty="0"/>
                    </a:p>
                  </a:txBody>
                  <a:tcPr marL="121920" marR="121920" marT="60960" marB="60960"/>
                </a:tc>
              </a:tr>
              <a:tr h="502920">
                <a:tc>
                  <a:txBody>
                    <a:bodyPr/>
                    <a:lstStyle/>
                    <a:p>
                      <a:pPr algn="ctr"/>
                      <a:r>
                        <a:rPr lang="en-US" sz="1200" dirty="0" smtClean="0">
                          <a:solidFill>
                            <a:schemeClr val="bg1"/>
                          </a:solidFill>
                        </a:rPr>
                        <a:t>Are you using  security best practices to ensure your data is safe?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smtClean="0"/>
                        <a:t>Compliance and security challenges; Not sure if using best practices.</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smtClean="0"/>
                        <a:t>Not using security best practices</a:t>
                      </a:r>
                      <a:r>
                        <a:rPr lang="en-US" sz="1200" baseline="0" dirty="0" smtClean="0"/>
                        <a:t> leaving data vulnerable.</a:t>
                      </a:r>
                      <a:endParaRPr lang="en-US" sz="1200" dirty="0"/>
                    </a:p>
                  </a:txBody>
                  <a:tcPr marL="121920" marR="121920" marT="60960" marB="60960"/>
                </a:tc>
                <a:tc>
                  <a:txBody>
                    <a:bodyPr/>
                    <a:lstStyle/>
                    <a:p>
                      <a:r>
                        <a:rPr lang="en-US" sz="1200" dirty="0" smtClean="0"/>
                        <a:t>Take advantage of SES robust analytics to improve security posture with recommendations on best practices to implement.</a:t>
                      </a:r>
                      <a:endParaRPr lang="en-US" sz="1200" dirty="0"/>
                    </a:p>
                  </a:txBody>
                  <a:tcPr marL="121920" marR="121920" marT="60960" marB="60960"/>
                </a:tc>
              </a:tr>
              <a:tr h="502920">
                <a:tc>
                  <a:txBody>
                    <a:bodyPr/>
                    <a:lstStyle/>
                    <a:p>
                      <a:pPr algn="ctr"/>
                      <a:r>
                        <a:rPr lang="en-US" sz="1200" dirty="0" smtClean="0">
                          <a:solidFill>
                            <a:schemeClr val="bg1"/>
                          </a:solidFill>
                        </a:rPr>
                        <a:t>Do you have the skilled staff to manage you AWS</a:t>
                      </a:r>
                      <a:r>
                        <a:rPr lang="en-US" sz="1200" baseline="0" dirty="0" smtClean="0">
                          <a:solidFill>
                            <a:schemeClr val="bg1"/>
                          </a:solidFill>
                        </a:rPr>
                        <a:t> environment?</a:t>
                      </a:r>
                      <a:endParaRPr lang="en-US" sz="1200" dirty="0" smtClean="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smtClean="0"/>
                        <a:t>Struggling with enough</a:t>
                      </a:r>
                      <a:r>
                        <a:rPr lang="en-US" sz="1200" baseline="0" dirty="0" smtClean="0"/>
                        <a:t> skilled staff to </a:t>
                      </a:r>
                      <a:r>
                        <a:rPr lang="en-US" sz="1200" dirty="0" smtClean="0"/>
                        <a:t> proactively manage cloud environment.</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smtClean="0"/>
                        <a:t>Unable to advance business initiatives due limited resources focused on managing cloud environment.</a:t>
                      </a:r>
                      <a:endParaRPr lang="en-US" sz="1200" dirty="0"/>
                    </a:p>
                  </a:txBody>
                  <a:tcPr marL="121920" marR="121920" marT="60960" marB="60960"/>
                </a:tc>
                <a:tc>
                  <a:txBody>
                    <a:bodyPr/>
                    <a:lstStyle/>
                    <a:p>
                      <a:r>
                        <a:rPr lang="en-US" sz="1200" dirty="0" smtClean="0"/>
                        <a:t>Access Tech Data’s training and education services to enhance your teams skills</a:t>
                      </a:r>
                      <a:r>
                        <a:rPr lang="en-US" sz="1200" baseline="0" dirty="0" smtClean="0"/>
                        <a:t> with </a:t>
                      </a:r>
                      <a:r>
                        <a:rPr lang="en-US" sz="1200" dirty="0" smtClean="0"/>
                        <a:t>AWS Operations, Architect</a:t>
                      </a:r>
                      <a:r>
                        <a:rPr lang="en-US" sz="1200" baseline="0" dirty="0" smtClean="0"/>
                        <a:t> and Developer </a:t>
                      </a:r>
                      <a:r>
                        <a:rPr lang="en-US" sz="1200" dirty="0" smtClean="0"/>
                        <a:t> courses. Also available is a managed service option to</a:t>
                      </a:r>
                      <a:r>
                        <a:rPr lang="en-US" sz="1200" baseline="0" dirty="0" smtClean="0"/>
                        <a:t> outsource the o</a:t>
                      </a:r>
                      <a:r>
                        <a:rPr lang="en-US" sz="1200" dirty="0" smtClean="0"/>
                        <a:t>ngoing monitoring and management of AWS environment.</a:t>
                      </a:r>
                      <a:endParaRPr lang="en-US" sz="1200" dirty="0"/>
                    </a:p>
                  </a:txBody>
                  <a:tcPr marL="121920" marR="121920" marT="60960" marB="60960"/>
                </a:tc>
              </a:tr>
            </a:tbl>
          </a:graphicData>
        </a:graphic>
      </p:graphicFrame>
    </p:spTree>
    <p:extLst>
      <p:ext uri="{BB962C8B-B14F-4D97-AF65-F5344CB8AC3E}">
        <p14:creationId xmlns:p14="http://schemas.microsoft.com/office/powerpoint/2010/main" val="275464939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Terminology to Know</a:t>
            </a:r>
            <a:endParaRPr lang="en-US" dirty="0"/>
          </a:p>
        </p:txBody>
      </p:sp>
      <p:grpSp>
        <p:nvGrpSpPr>
          <p:cNvPr id="13" name="Group 12"/>
          <p:cNvGrpSpPr/>
          <p:nvPr/>
        </p:nvGrpSpPr>
        <p:grpSpPr>
          <a:xfrm>
            <a:off x="152400" y="1678641"/>
            <a:ext cx="10287000" cy="1443318"/>
            <a:chOff x="152400" y="1678641"/>
            <a:chExt cx="10287000" cy="1443318"/>
          </a:xfrm>
        </p:grpSpPr>
        <p:sp>
          <p:nvSpPr>
            <p:cNvPr id="7" name="Rectangle 6"/>
            <p:cNvSpPr/>
            <p:nvPr/>
          </p:nvSpPr>
          <p:spPr>
            <a:xfrm>
              <a:off x="152400" y="1678641"/>
              <a:ext cx="1828800" cy="14433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Cloud Sprawl</a:t>
              </a:r>
              <a:endParaRPr lang="en-US" dirty="0">
                <a:solidFill>
                  <a:schemeClr val="tx1"/>
                </a:solidFill>
              </a:endParaRPr>
            </a:p>
          </p:txBody>
        </p:sp>
        <p:sp>
          <p:nvSpPr>
            <p:cNvPr id="10" name="Rectangle 9"/>
            <p:cNvSpPr/>
            <p:nvPr/>
          </p:nvSpPr>
          <p:spPr>
            <a:xfrm>
              <a:off x="1981200" y="1678642"/>
              <a:ext cx="8458200" cy="1443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lnSpc>
                  <a:spcPct val="110000"/>
                </a:lnSpc>
              </a:pPr>
              <a:r>
                <a:rPr lang="en-US" sz="1600" dirty="0">
                  <a:solidFill>
                    <a:schemeClr val="tx1"/>
                  </a:solidFill>
                </a:rPr>
                <a:t>The uncontrolled proliferation of an organization’s cloud instances or cloud presence. It happens when an organization inadequately controls, monitors and manages its different cloud instances, resulting in numerous individual cloud instances which may then be forgotten but continue to use up resources or incur costs since most organizations pay for public cloud services.</a:t>
              </a:r>
            </a:p>
          </p:txBody>
        </p:sp>
      </p:grpSp>
      <p:grpSp>
        <p:nvGrpSpPr>
          <p:cNvPr id="14" name="Group 13"/>
          <p:cNvGrpSpPr/>
          <p:nvPr/>
        </p:nvGrpSpPr>
        <p:grpSpPr>
          <a:xfrm>
            <a:off x="534056" y="3313579"/>
            <a:ext cx="10667344" cy="1443317"/>
            <a:chOff x="457200" y="3313579"/>
            <a:chExt cx="10514944" cy="1443317"/>
          </a:xfrm>
        </p:grpSpPr>
        <p:sp>
          <p:nvSpPr>
            <p:cNvPr id="8" name="Rectangle 7"/>
            <p:cNvSpPr/>
            <p:nvPr/>
          </p:nvSpPr>
          <p:spPr>
            <a:xfrm>
              <a:off x="457200" y="3313579"/>
              <a:ext cx="1828800" cy="14433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Shadow IT</a:t>
              </a:r>
              <a:endParaRPr lang="en-US" dirty="0">
                <a:solidFill>
                  <a:schemeClr val="tx1"/>
                </a:solidFill>
              </a:endParaRPr>
            </a:p>
          </p:txBody>
        </p:sp>
        <p:sp>
          <p:nvSpPr>
            <p:cNvPr id="11" name="Rectangle 10"/>
            <p:cNvSpPr/>
            <p:nvPr/>
          </p:nvSpPr>
          <p:spPr>
            <a:xfrm>
              <a:off x="2285999" y="3313579"/>
              <a:ext cx="8686145" cy="1443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nSpc>
                  <a:spcPct val="110000"/>
                </a:lnSpc>
              </a:pPr>
              <a:r>
                <a:rPr lang="en-US" sz="1600" dirty="0">
                  <a:solidFill>
                    <a:schemeClr val="tx1"/>
                  </a:solidFill>
                </a:rPr>
                <a:t>Tech-related activities that happen outside the scope of traditional IT. According to research most enterprises experience some level of unauthorized provisioning of cloud services—Shadow IT and many executives don’t know how many Shadow IT applications are being used within their </a:t>
              </a:r>
              <a:r>
                <a:rPr lang="en-US" sz="1600" dirty="0" smtClean="0">
                  <a:solidFill>
                    <a:schemeClr val="tx1"/>
                  </a:solidFill>
                </a:rPr>
                <a:t>organization.</a:t>
              </a:r>
              <a:endParaRPr lang="en-US" sz="1600" dirty="0">
                <a:solidFill>
                  <a:schemeClr val="tx1"/>
                </a:solidFill>
              </a:endParaRPr>
            </a:p>
          </p:txBody>
        </p:sp>
      </p:grpSp>
      <p:grpSp>
        <p:nvGrpSpPr>
          <p:cNvPr id="15" name="Group 14"/>
          <p:cNvGrpSpPr/>
          <p:nvPr/>
        </p:nvGrpSpPr>
        <p:grpSpPr>
          <a:xfrm>
            <a:off x="990600" y="4948516"/>
            <a:ext cx="10972801" cy="1446680"/>
            <a:chOff x="990600" y="4948516"/>
            <a:chExt cx="10972801" cy="1446680"/>
          </a:xfrm>
        </p:grpSpPr>
        <p:sp>
          <p:nvSpPr>
            <p:cNvPr id="9" name="Rectangle 8"/>
            <p:cNvSpPr/>
            <p:nvPr/>
          </p:nvSpPr>
          <p:spPr>
            <a:xfrm>
              <a:off x="990600" y="4951878"/>
              <a:ext cx="1828800" cy="1443318"/>
            </a:xfrm>
            <a:prstGeom prst="rect">
              <a:avLst/>
            </a:prstGeom>
            <a:solidFill>
              <a:srgbClr val="AB2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AWS Reserved Instances</a:t>
              </a:r>
              <a:endParaRPr lang="en-US" dirty="0">
                <a:solidFill>
                  <a:schemeClr val="tx1"/>
                </a:solidFill>
              </a:endParaRPr>
            </a:p>
          </p:txBody>
        </p:sp>
        <p:sp>
          <p:nvSpPr>
            <p:cNvPr id="12" name="Rectangle 11"/>
            <p:cNvSpPr/>
            <p:nvPr/>
          </p:nvSpPr>
          <p:spPr>
            <a:xfrm>
              <a:off x="2855259" y="4948516"/>
              <a:ext cx="9108142" cy="144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lvl="0">
                <a:lnSpc>
                  <a:spcPct val="110000"/>
                </a:lnSpc>
              </a:pPr>
              <a:r>
                <a:rPr lang="en-US" sz="1600" dirty="0">
                  <a:solidFill>
                    <a:schemeClr val="tx1"/>
                  </a:solidFill>
                </a:rPr>
                <a:t>AWS Reserved Instances or RIs are a way for businesses to take advantage of a significant discount across a range of AWS services compared to On-Demand Instance pricing. The savings can be considerable---up to 75% compared with On-Demand instance pricing. While RIs help consumers lower overall cloud spend, it requires vigilant review as well as concentrated knowledge and tools to determine the optimal amount of compute consumption capacity. </a:t>
              </a:r>
            </a:p>
          </p:txBody>
        </p:sp>
      </p:grpSp>
    </p:spTree>
    <p:extLst>
      <p:ext uri="{BB962C8B-B14F-4D97-AF65-F5344CB8AC3E}">
        <p14:creationId xmlns:p14="http://schemas.microsoft.com/office/powerpoint/2010/main" val="1428252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1+#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1+#ppt_w/2"/>
                                          </p:val>
                                        </p:tav>
                                        <p:tav tm="100000">
                                          <p:val>
                                            <p:strVal val="#ppt_x"/>
                                          </p:val>
                                        </p:tav>
                                      </p:tavLst>
                                    </p:anim>
                                    <p:anim calcmode="lin" valueType="num">
                                      <p:cBhvr additive="base">
                                        <p:cTn id="1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85460487"/>
              </p:ext>
            </p:extLst>
          </p:nvPr>
        </p:nvGraphicFramePr>
        <p:xfrm>
          <a:off x="1062973" y="1600200"/>
          <a:ext cx="10591800" cy="4807471"/>
        </p:xfrm>
        <a:graphic>
          <a:graphicData uri="http://schemas.openxmlformats.org/drawingml/2006/table">
            <a:tbl>
              <a:tblPr firstRow="1" bandRow="1">
                <a:tableStyleId>{8A107856-5554-42FB-B03E-39F5DBC370BA}</a:tableStyleId>
              </a:tblPr>
              <a:tblGrid>
                <a:gridCol w="2743200">
                  <a:extLst>
                    <a:ext uri="{9D8B030D-6E8A-4147-A177-3AD203B41FA5}">
                      <a16:colId xmlns:a16="http://schemas.microsoft.com/office/drawing/2014/main" xmlns="" val="2315746852"/>
                    </a:ext>
                  </a:extLst>
                </a:gridCol>
                <a:gridCol w="7848600">
                  <a:extLst>
                    <a:ext uri="{9D8B030D-6E8A-4147-A177-3AD203B41FA5}">
                      <a16:colId xmlns:a16="http://schemas.microsoft.com/office/drawing/2014/main" xmlns="" val="717529325"/>
                    </a:ext>
                  </a:extLst>
                </a:gridCol>
              </a:tblGrid>
              <a:tr h="414929">
                <a:tc>
                  <a:txBody>
                    <a:bodyPr/>
                    <a:lstStyle/>
                    <a:p>
                      <a:r>
                        <a:rPr lang="en-US" sz="1600" dirty="0" smtClean="0"/>
                        <a:t>Objection</a:t>
                      </a:r>
                      <a:endParaRPr lang="en-US" sz="1600" dirty="0"/>
                    </a:p>
                  </a:txBody>
                  <a:tcPr/>
                </a:tc>
                <a:tc>
                  <a:txBody>
                    <a:bodyPr/>
                    <a:lstStyle/>
                    <a:p>
                      <a:r>
                        <a:rPr lang="en-US" sz="1600" dirty="0" smtClean="0"/>
                        <a:t>Response</a:t>
                      </a:r>
                      <a:endParaRPr lang="en-US" sz="1600" dirty="0"/>
                    </a:p>
                  </a:txBody>
                  <a:tcPr/>
                </a:tc>
                <a:extLst>
                  <a:ext uri="{0D108BD9-81ED-4DB2-BD59-A6C34878D82A}">
                    <a16:rowId xmlns:a16="http://schemas.microsoft.com/office/drawing/2014/main" xmlns="" val="2996058295"/>
                  </a:ext>
                </a:extLst>
              </a:tr>
              <a:tr h="1303006">
                <a:tc>
                  <a:txBody>
                    <a:bodyPr/>
                    <a:lstStyle/>
                    <a:p>
                      <a:r>
                        <a:rPr lang="en-US" sz="1200" dirty="0" smtClean="0"/>
                        <a:t>We do have multiple AWS accounts and the accounts are already consolidated so don’t see a need for a platform.</a:t>
                      </a:r>
                    </a:p>
                    <a:p>
                      <a:endParaRPr lang="en-US" sz="1200" dirty="0"/>
                    </a:p>
                  </a:txBody>
                  <a:tcPr/>
                </a:tc>
                <a:tc>
                  <a:txBody>
                    <a:bodyPr/>
                    <a:lstStyle/>
                    <a:p>
                      <a:pPr marL="0" marR="0" indent="0" algn="l" defTabSz="121935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 you’ve be able to reduce account sprawl and </a:t>
                      </a:r>
                      <a:r>
                        <a:rPr lang="en-US" sz="1200" dirty="0" smtClean="0"/>
                        <a:t> take advantage of volume and support discount tiers. What about </a:t>
                      </a:r>
                      <a:r>
                        <a:rPr lang="en-US" sz="1200" baseline="0" dirty="0" smtClean="0"/>
                        <a:t>e</a:t>
                      </a:r>
                      <a:r>
                        <a:rPr lang="en-US" sz="1200" dirty="0" smtClean="0"/>
                        <a:t>asily controlling spend and managing department chargebacks? </a:t>
                      </a:r>
                    </a:p>
                    <a:p>
                      <a:endParaRPr lang="en-US" sz="1200" dirty="0" smtClean="0"/>
                    </a:p>
                    <a:p>
                      <a:r>
                        <a:rPr lang="en-US" sz="1200" dirty="0" smtClean="0"/>
                        <a:t>With our platform and self-service portal you are able to:</a:t>
                      </a:r>
                    </a:p>
                    <a:p>
                      <a:pPr marL="171450" indent="-171450">
                        <a:buFont typeface="Arial" panose="020B0604020202020204" pitchFamily="34" charset="0"/>
                        <a:buChar char="•"/>
                      </a:pPr>
                      <a:r>
                        <a:rPr lang="en-US" sz="1200" dirty="0" smtClean="0"/>
                        <a:t>Gain better oversight/control of spend </a:t>
                      </a:r>
                    </a:p>
                    <a:p>
                      <a:pPr marL="171450" indent="-171450">
                        <a:buFont typeface="Arial" panose="020B0604020202020204" pitchFamily="34" charset="0"/>
                        <a:buChar char="•"/>
                      </a:pPr>
                      <a:r>
                        <a:rPr lang="en-US" sz="1200" dirty="0" smtClean="0"/>
                        <a:t>Accurately assign/manage charge-backs</a:t>
                      </a:r>
                    </a:p>
                    <a:p>
                      <a:pPr marL="171450" indent="-171450">
                        <a:buFont typeface="Arial" panose="020B0604020202020204" pitchFamily="34" charset="0"/>
                        <a:buChar char="•"/>
                      </a:pPr>
                      <a:r>
                        <a:rPr lang="en-US" sz="1200" dirty="0" smtClean="0"/>
                        <a:t>Granular reporting for departmental level visibility</a:t>
                      </a:r>
                    </a:p>
                    <a:p>
                      <a:pPr marL="171450" indent="-171450">
                        <a:buFont typeface="Arial" panose="020B0604020202020204" pitchFamily="34" charset="0"/>
                        <a:buChar char="•"/>
                      </a:pPr>
                      <a:r>
                        <a:rPr lang="en-US" sz="1200" dirty="0" smtClean="0"/>
                        <a:t>Easy migrate existing and link new accounts</a:t>
                      </a:r>
                    </a:p>
                    <a:p>
                      <a:pPr marL="171450" indent="-171450">
                        <a:buFont typeface="Arial" panose="020B0604020202020204" pitchFamily="34" charset="0"/>
                        <a:buChar char="•"/>
                      </a:pPr>
                      <a:r>
                        <a:rPr lang="en-US" sz="1200" dirty="0" smtClean="0"/>
                        <a:t>Department level self-service portal for provisioning requests </a:t>
                      </a:r>
                      <a:endParaRPr lang="en-US" sz="1200" dirty="0"/>
                    </a:p>
                  </a:txBody>
                  <a:tcPr/>
                </a:tc>
                <a:extLst>
                  <a:ext uri="{0D108BD9-81ED-4DB2-BD59-A6C34878D82A}">
                    <a16:rowId xmlns:a16="http://schemas.microsoft.com/office/drawing/2014/main" xmlns="" val="2636329700"/>
                  </a:ext>
                </a:extLst>
              </a:tr>
              <a:tr h="1466462">
                <a:tc>
                  <a:txBody>
                    <a:bodyPr/>
                    <a:lstStyle/>
                    <a:p>
                      <a:r>
                        <a:rPr lang="en-US" sz="1200" dirty="0" smtClean="0"/>
                        <a:t>We do have multiple AWS accounts and the accounts are already consolidated</a:t>
                      </a:r>
                      <a:r>
                        <a:rPr lang="en-US" sz="1200" baseline="0" dirty="0" smtClean="0"/>
                        <a:t> so don’t see a need for a platform.</a:t>
                      </a:r>
                      <a:endParaRPr lang="en-US" sz="1200" dirty="0" smtClean="0"/>
                    </a:p>
                    <a:p>
                      <a:endParaRPr lang="en-US" sz="1200" dirty="0"/>
                    </a:p>
                  </a:txBody>
                  <a:tcPr/>
                </a:tc>
                <a:tc>
                  <a:txBody>
                    <a:bodyPr/>
                    <a:lstStyle/>
                    <a:p>
                      <a:r>
                        <a:rPr lang="en-US" sz="1200" dirty="0" smtClean="0"/>
                        <a:t>Even</a:t>
                      </a:r>
                      <a:r>
                        <a:rPr lang="en-US" sz="1200" baseline="0" dirty="0" smtClean="0"/>
                        <a:t> though your accounts are consolidated, are you taking advantage of AWS RIs to optimize your cloud spend.</a:t>
                      </a:r>
                    </a:p>
                    <a:p>
                      <a:endParaRPr lang="en-US" sz="1200" baseline="0" dirty="0" smtClean="0"/>
                    </a:p>
                    <a:p>
                      <a:r>
                        <a:rPr lang="en-US" sz="1200" dirty="0" smtClean="0"/>
                        <a:t>You’ll are able to benefit from our platform and its analytics that recommend RI purchasing. With our platform’s robust analytics reports you are able to work from actual billing data and both current and historical demand to receive RI purchase recommendations to optimize cloud spend with greater accuracy.  Plus we do offer an AWS RI Managed Service so</a:t>
                      </a:r>
                      <a:r>
                        <a:rPr lang="en-US" sz="1200" baseline="0" dirty="0" smtClean="0"/>
                        <a:t> you can free up your staff and rely on our expert consultants and advanced tools to further your savings</a:t>
                      </a:r>
                      <a:r>
                        <a:rPr lang="en-US" sz="1200" dirty="0" smtClean="0"/>
                        <a:t>.</a:t>
                      </a:r>
                    </a:p>
                    <a:p>
                      <a:endParaRPr lang="en-US" sz="1200" dirty="0"/>
                    </a:p>
                  </a:txBody>
                  <a:tcPr/>
                </a:tc>
                <a:extLst>
                  <a:ext uri="{0D108BD9-81ED-4DB2-BD59-A6C34878D82A}">
                    <a16:rowId xmlns:a16="http://schemas.microsoft.com/office/drawing/2014/main" xmlns="" val="3124022420"/>
                  </a:ext>
                </a:extLst>
              </a:tr>
              <a:tr h="903344">
                <a:tc>
                  <a:txBody>
                    <a:bodyPr/>
                    <a:lstStyle/>
                    <a:p>
                      <a:r>
                        <a:rPr lang="en-US" sz="1200" dirty="0" smtClean="0"/>
                        <a:t>I don’t want to learn a new platform and get locked in to a platform.</a:t>
                      </a:r>
                      <a:endParaRPr lang="en-US" sz="1200" dirty="0"/>
                    </a:p>
                  </a:txBody>
                  <a:tcPr/>
                </a:tc>
                <a:tc>
                  <a:txBody>
                    <a:bodyPr/>
                    <a:lstStyle/>
                    <a:p>
                      <a:r>
                        <a:rPr lang="en-US" sz="1200" dirty="0" smtClean="0"/>
                        <a:t>Unlike other cloud platforms that lack a direct connection to the cloud provider, with SES you are able to:</a:t>
                      </a:r>
                    </a:p>
                    <a:p>
                      <a:pPr marL="171450" indent="-171450">
                        <a:buFont typeface="Arial" panose="020B0604020202020204" pitchFamily="34" charset="0"/>
                        <a:buChar char="•"/>
                      </a:pPr>
                      <a:r>
                        <a:rPr lang="en-US" sz="1200" dirty="0" smtClean="0"/>
                        <a:t>Retain full control of your accounts and all dashboard information</a:t>
                      </a:r>
                    </a:p>
                    <a:p>
                      <a:pPr marL="171450" indent="-171450">
                        <a:buFont typeface="Arial" panose="020B0604020202020204" pitchFamily="34" charset="0"/>
                        <a:buChar char="•"/>
                      </a:pPr>
                      <a:r>
                        <a:rPr lang="en-US" sz="1200" dirty="0" smtClean="0"/>
                        <a:t>Access to all cloud provider services along with their unique features</a:t>
                      </a:r>
                    </a:p>
                    <a:p>
                      <a:pPr marL="171450" indent="-171450">
                        <a:buFont typeface="Arial" panose="020B0604020202020204" pitchFamily="34" charset="0"/>
                        <a:buChar char="•"/>
                      </a:pPr>
                      <a:r>
                        <a:rPr lang="en-US" sz="1200" dirty="0" smtClean="0"/>
                        <a:t>Discontinue use of StreamOne Enterprise Solutions without service impact</a:t>
                      </a:r>
                    </a:p>
                    <a:p>
                      <a:r>
                        <a:rPr lang="en-US" sz="1200" dirty="0" smtClean="0"/>
                        <a:t> </a:t>
                      </a:r>
                    </a:p>
                    <a:p>
                      <a:endParaRPr lang="en-US" sz="1200" dirty="0"/>
                    </a:p>
                  </a:txBody>
                  <a:tcPr/>
                </a:tc>
                <a:extLst>
                  <a:ext uri="{0D108BD9-81ED-4DB2-BD59-A6C34878D82A}">
                    <a16:rowId xmlns:a16="http://schemas.microsoft.com/office/drawing/2014/main" xmlns="" val="4141578951"/>
                  </a:ext>
                </a:extLst>
              </a:tr>
            </a:tbl>
          </a:graphicData>
        </a:graphic>
      </p:graphicFrame>
      <p:sp>
        <p:nvSpPr>
          <p:cNvPr id="2" name="Title 1"/>
          <p:cNvSpPr>
            <a:spLocks noGrp="1"/>
          </p:cNvSpPr>
          <p:nvPr>
            <p:ph type="title"/>
          </p:nvPr>
        </p:nvSpPr>
        <p:spPr/>
        <p:txBody>
          <a:bodyPr/>
          <a:lstStyle/>
          <a:p>
            <a:r>
              <a:rPr lang="en-US" dirty="0" smtClean="0"/>
              <a:t>How to Handle Objections to SES</a:t>
            </a:r>
            <a:endParaRPr lang="en-US" dirty="0"/>
          </a:p>
        </p:txBody>
      </p:sp>
    </p:spTree>
    <p:extLst>
      <p:ext uri="{BB962C8B-B14F-4D97-AF65-F5344CB8AC3E}">
        <p14:creationId xmlns:p14="http://schemas.microsoft.com/office/powerpoint/2010/main" val="84603927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8959A9D-0EFC-42A6-B93A-925037AD18B2}"/>
              </a:ext>
            </a:extLst>
          </p:cNvPr>
          <p:cNvSpPr txBox="1">
            <a:spLocks/>
          </p:cNvSpPr>
          <p:nvPr/>
        </p:nvSpPr>
        <p:spPr>
          <a:xfrm>
            <a:off x="304800" y="1600200"/>
            <a:ext cx="10972800" cy="5334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400" dirty="0" smtClean="0">
                <a:latin typeface="Corbel" charset="0"/>
                <a:ea typeface="Corbel" charset="0"/>
                <a:cs typeface="Corbel" charset="0"/>
              </a:rPr>
              <a:t>Migrating existing AWS accounts in five easy steps:</a:t>
            </a:r>
            <a:endParaRPr lang="en-US" sz="2400" dirty="0">
              <a:latin typeface="Corbel" charset="0"/>
              <a:ea typeface="Corbel" charset="0"/>
              <a:cs typeface="Corbel" charset="0"/>
            </a:endParaRPr>
          </a:p>
        </p:txBody>
      </p:sp>
      <p:sp>
        <p:nvSpPr>
          <p:cNvPr id="2" name="Title 1"/>
          <p:cNvSpPr>
            <a:spLocks noGrp="1"/>
          </p:cNvSpPr>
          <p:nvPr>
            <p:ph type="title"/>
          </p:nvPr>
        </p:nvSpPr>
        <p:spPr>
          <a:xfrm>
            <a:off x="515376" y="785626"/>
            <a:ext cx="11126510" cy="792162"/>
          </a:xfrm>
        </p:spPr>
        <p:txBody>
          <a:bodyPr/>
          <a:lstStyle/>
          <a:p>
            <a:r>
              <a:rPr lang="en-US" sz="3200" dirty="0" smtClean="0"/>
              <a:t>How to Move Your Customers to StreamOne Enterprise Solutions Cloud Platform</a:t>
            </a:r>
            <a:endParaRPr lang="en-US" sz="3200" dirty="0"/>
          </a:p>
        </p:txBody>
      </p:sp>
      <p:sp>
        <p:nvSpPr>
          <p:cNvPr id="3" name="Text Placeholder 2"/>
          <p:cNvSpPr>
            <a:spLocks noGrp="1"/>
          </p:cNvSpPr>
          <p:nvPr>
            <p:ph type="body" sz="quarter" idx="12"/>
          </p:nvPr>
        </p:nvSpPr>
        <p:spPr>
          <a:xfrm>
            <a:off x="542270" y="2057400"/>
            <a:ext cx="11128098" cy="4343400"/>
          </a:xfrm>
        </p:spPr>
        <p:txBody>
          <a:bodyPr/>
          <a:lstStyle/>
          <a:p>
            <a:pPr>
              <a:spcAft>
                <a:spcPts val="0"/>
              </a:spcAft>
              <a:buClr>
                <a:schemeClr val="accent5"/>
              </a:buClr>
            </a:pPr>
            <a:r>
              <a:rPr lang="en-US" sz="2000" b="1" dirty="0" smtClean="0">
                <a:solidFill>
                  <a:schemeClr val="tx1"/>
                </a:solidFill>
              </a:rPr>
              <a:t>Step 1:</a:t>
            </a:r>
            <a:r>
              <a:rPr lang="en-US" sz="2000" dirty="0" smtClean="0">
                <a:solidFill>
                  <a:schemeClr val="tx1"/>
                </a:solidFill>
              </a:rPr>
              <a:t> Create Customer Account </a:t>
            </a:r>
            <a:endParaRPr lang="en-US" sz="2000" dirty="0">
              <a:solidFill>
                <a:schemeClr val="tx1"/>
              </a:solidFill>
            </a:endParaRPr>
          </a:p>
          <a:p>
            <a:pPr lvl="1">
              <a:spcAft>
                <a:spcPts val="0"/>
              </a:spcAft>
            </a:pPr>
            <a:r>
              <a:rPr lang="en-US" sz="2000" dirty="0" smtClean="0">
                <a:solidFill>
                  <a:schemeClr val="tx1"/>
                </a:solidFill>
              </a:rPr>
              <a:t>Option 1</a:t>
            </a:r>
            <a:r>
              <a:rPr lang="en-US" sz="2000" dirty="0">
                <a:solidFill>
                  <a:schemeClr val="tx1"/>
                </a:solidFill>
              </a:rPr>
              <a:t>. Resellers </a:t>
            </a:r>
            <a:r>
              <a:rPr lang="en-US" sz="2000" dirty="0" smtClean="0">
                <a:solidFill>
                  <a:schemeClr val="tx1"/>
                </a:solidFill>
              </a:rPr>
              <a:t>create </a:t>
            </a:r>
            <a:r>
              <a:rPr lang="en-US" sz="2000" dirty="0">
                <a:solidFill>
                  <a:schemeClr val="tx1"/>
                </a:solidFill>
              </a:rPr>
              <a:t>the customer account using the reseller portal access </a:t>
            </a:r>
          </a:p>
          <a:p>
            <a:pPr lvl="1">
              <a:spcAft>
                <a:spcPts val="0"/>
              </a:spcAft>
            </a:pPr>
            <a:r>
              <a:rPr lang="en-US" sz="2000" dirty="0" smtClean="0">
                <a:solidFill>
                  <a:schemeClr val="tx1"/>
                </a:solidFill>
              </a:rPr>
              <a:t>Option 2</a:t>
            </a:r>
            <a:r>
              <a:rPr lang="en-US" sz="2000" dirty="0">
                <a:solidFill>
                  <a:schemeClr val="tx1"/>
                </a:solidFill>
              </a:rPr>
              <a:t>.  Customers can request an account through the reseller end-customer </a:t>
            </a:r>
            <a:r>
              <a:rPr lang="en-US" sz="2000" dirty="0" smtClean="0">
                <a:solidFill>
                  <a:schemeClr val="tx1"/>
                </a:solidFill>
              </a:rPr>
              <a:t>portal </a:t>
            </a:r>
            <a:r>
              <a:rPr lang="en-US" sz="2000" dirty="0">
                <a:solidFill>
                  <a:schemeClr val="tx1"/>
                </a:solidFill>
              </a:rPr>
              <a:t>using the Signup feature. (Recommended</a:t>
            </a:r>
            <a:r>
              <a:rPr lang="en-US" sz="2000" dirty="0" smtClean="0">
                <a:solidFill>
                  <a:schemeClr val="tx1"/>
                </a:solidFill>
              </a:rPr>
              <a:t>)</a:t>
            </a:r>
          </a:p>
          <a:p>
            <a:pPr>
              <a:spcAft>
                <a:spcPts val="0"/>
              </a:spcAft>
              <a:buClr>
                <a:schemeClr val="accent5"/>
              </a:buClr>
            </a:pPr>
            <a:r>
              <a:rPr lang="en-US" sz="2000" b="1" dirty="0" smtClean="0">
                <a:solidFill>
                  <a:schemeClr val="tx1"/>
                </a:solidFill>
              </a:rPr>
              <a:t>Step 2:</a:t>
            </a:r>
            <a:r>
              <a:rPr lang="en-US" sz="2000" dirty="0" smtClean="0">
                <a:solidFill>
                  <a:schemeClr val="tx1"/>
                </a:solidFill>
              </a:rPr>
              <a:t> Add a Customer</a:t>
            </a:r>
            <a:endParaRPr lang="en-US" sz="2000" dirty="0">
              <a:solidFill>
                <a:schemeClr val="tx1"/>
              </a:solidFill>
            </a:endParaRPr>
          </a:p>
          <a:p>
            <a:pPr lvl="1">
              <a:spcAft>
                <a:spcPts val="0"/>
              </a:spcAft>
            </a:pPr>
            <a:r>
              <a:rPr lang="en-US" sz="2000" dirty="0">
                <a:solidFill>
                  <a:schemeClr val="tx1"/>
                </a:solidFill>
              </a:rPr>
              <a:t>1. From the StreamOne Enterprise </a:t>
            </a:r>
            <a:r>
              <a:rPr lang="en-US" sz="2000" dirty="0" smtClean="0">
                <a:solidFill>
                  <a:schemeClr val="tx1"/>
                </a:solidFill>
              </a:rPr>
              <a:t>Solutions (SES) </a:t>
            </a:r>
            <a:r>
              <a:rPr lang="en-US" sz="2000" dirty="0">
                <a:solidFill>
                  <a:schemeClr val="tx1"/>
                </a:solidFill>
              </a:rPr>
              <a:t>Home screen, select the Customer module</a:t>
            </a:r>
          </a:p>
          <a:p>
            <a:pPr lvl="1">
              <a:spcAft>
                <a:spcPts val="0"/>
              </a:spcAft>
            </a:pPr>
            <a:r>
              <a:rPr lang="en-US" sz="2000" dirty="0">
                <a:solidFill>
                  <a:schemeClr val="tx1"/>
                </a:solidFill>
              </a:rPr>
              <a:t>2. </a:t>
            </a:r>
            <a:r>
              <a:rPr lang="en-US" sz="2000" dirty="0" smtClean="0">
                <a:solidFill>
                  <a:schemeClr val="tx1"/>
                </a:solidFill>
              </a:rPr>
              <a:t>In the </a:t>
            </a:r>
            <a:r>
              <a:rPr lang="en-US" sz="2000" dirty="0">
                <a:solidFill>
                  <a:schemeClr val="tx1"/>
                </a:solidFill>
              </a:rPr>
              <a:t>Client section: </a:t>
            </a:r>
            <a:r>
              <a:rPr lang="en-US" sz="2000" dirty="0" smtClean="0">
                <a:solidFill>
                  <a:schemeClr val="tx1"/>
                </a:solidFill>
              </a:rPr>
              <a:t>add customer’s company information</a:t>
            </a:r>
          </a:p>
          <a:p>
            <a:pPr>
              <a:spcAft>
                <a:spcPts val="0"/>
              </a:spcAft>
              <a:buClr>
                <a:schemeClr val="accent5"/>
              </a:buClr>
            </a:pPr>
            <a:r>
              <a:rPr lang="en-US" sz="2000" b="1" dirty="0" smtClean="0">
                <a:solidFill>
                  <a:schemeClr val="tx1"/>
                </a:solidFill>
              </a:rPr>
              <a:t>Step 3:</a:t>
            </a:r>
            <a:r>
              <a:rPr lang="en-US" sz="2000" dirty="0" smtClean="0">
                <a:solidFill>
                  <a:schemeClr val="tx1"/>
                </a:solidFill>
              </a:rPr>
              <a:t> Create a Link Existing Accounts Request</a:t>
            </a:r>
          </a:p>
          <a:p>
            <a:pPr lvl="1">
              <a:spcAft>
                <a:spcPts val="0"/>
              </a:spcAft>
            </a:pPr>
            <a:r>
              <a:rPr lang="en-US" sz="2000" dirty="0" smtClean="0">
                <a:solidFill>
                  <a:schemeClr val="tx1"/>
                </a:solidFill>
              </a:rPr>
              <a:t>Click Cloud Provider, i.e. AWS</a:t>
            </a:r>
          </a:p>
          <a:p>
            <a:pPr lvl="1">
              <a:spcAft>
                <a:spcPts val="0"/>
              </a:spcAft>
            </a:pPr>
            <a:r>
              <a:rPr lang="en-US" sz="2000" dirty="0" smtClean="0">
                <a:solidFill>
                  <a:schemeClr val="tx1"/>
                </a:solidFill>
              </a:rPr>
              <a:t>Add Customer’s  AWS Account # and add AWS Business Level Support</a:t>
            </a:r>
          </a:p>
          <a:p>
            <a:pPr>
              <a:spcAft>
                <a:spcPts val="0"/>
              </a:spcAft>
              <a:buClr>
                <a:schemeClr val="accent5"/>
              </a:buClr>
            </a:pPr>
            <a:r>
              <a:rPr lang="en-US" sz="2000" b="1" dirty="0">
                <a:solidFill>
                  <a:schemeClr val="tx1"/>
                </a:solidFill>
              </a:rPr>
              <a:t>Step 4:</a:t>
            </a:r>
            <a:r>
              <a:rPr lang="en-US" sz="2000" dirty="0">
                <a:solidFill>
                  <a:schemeClr val="tx1"/>
                </a:solidFill>
              </a:rPr>
              <a:t> </a:t>
            </a:r>
            <a:r>
              <a:rPr lang="en-US" sz="2000" dirty="0" smtClean="0">
                <a:solidFill>
                  <a:schemeClr val="tx1"/>
                </a:solidFill>
              </a:rPr>
              <a:t>Request is Sent to AWS on Behalf of Reseller by SES Support. </a:t>
            </a:r>
          </a:p>
          <a:p>
            <a:pPr>
              <a:spcAft>
                <a:spcPts val="0"/>
              </a:spcAft>
              <a:buClr>
                <a:schemeClr val="accent5"/>
              </a:buClr>
            </a:pPr>
            <a:r>
              <a:rPr lang="en-US" sz="2000" b="1" dirty="0" smtClean="0">
                <a:solidFill>
                  <a:schemeClr val="tx1"/>
                </a:solidFill>
              </a:rPr>
              <a:t>Step 5:</a:t>
            </a:r>
            <a:r>
              <a:rPr lang="en-US" sz="2000" dirty="0" smtClean="0">
                <a:solidFill>
                  <a:schemeClr val="tx1"/>
                </a:solidFill>
              </a:rPr>
              <a:t> AWS Sends the Invitation to Link to the Customer and Notifies Reseller.</a:t>
            </a:r>
            <a:endParaRPr lang="en-US" sz="2000" dirty="0">
              <a:solidFill>
                <a:schemeClr val="tx1"/>
              </a:solidFill>
            </a:endParaRPr>
          </a:p>
          <a:p>
            <a:pPr>
              <a:spcAft>
                <a:spcPts val="0"/>
              </a:spcAft>
            </a:pPr>
            <a:endParaRPr lang="en-US" sz="1800" dirty="0" smtClean="0">
              <a:solidFill>
                <a:schemeClr val="tx1"/>
              </a:solidFill>
            </a:endParaRPr>
          </a:p>
          <a:p>
            <a:pPr>
              <a:spcAft>
                <a:spcPts val="0"/>
              </a:spcAft>
            </a:pPr>
            <a:endParaRPr lang="en-US" sz="1800" dirty="0">
              <a:solidFill>
                <a:schemeClr val="tx1"/>
              </a:solidFill>
            </a:endParaRPr>
          </a:p>
          <a:p>
            <a:pPr>
              <a:spcAft>
                <a:spcPts val="0"/>
              </a:spcAft>
            </a:pPr>
            <a:endParaRPr lang="en-US" sz="1800" dirty="0">
              <a:solidFill>
                <a:schemeClr val="tx1"/>
              </a:solidFill>
            </a:endParaRPr>
          </a:p>
          <a:p>
            <a:endParaRPr lang="en-US" dirty="0"/>
          </a:p>
        </p:txBody>
      </p:sp>
    </p:spTree>
    <p:extLst>
      <p:ext uri="{BB962C8B-B14F-4D97-AF65-F5344CB8AC3E}">
        <p14:creationId xmlns:p14="http://schemas.microsoft.com/office/powerpoint/2010/main" val="108378986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Sales Tools and Resources </a:t>
            </a:r>
            <a:endParaRPr lang="en-US" dirty="0"/>
          </a:p>
        </p:txBody>
      </p:sp>
      <p:sp>
        <p:nvSpPr>
          <p:cNvPr id="8" name="Text Placeholder 7"/>
          <p:cNvSpPr>
            <a:spLocks noGrp="1"/>
          </p:cNvSpPr>
          <p:nvPr>
            <p:ph type="body" sz="quarter" idx="23"/>
          </p:nvPr>
        </p:nvSpPr>
        <p:spPr/>
        <p:txBody>
          <a:bodyPr/>
          <a:lstStyle/>
          <a:p>
            <a:r>
              <a:rPr lang="en-US" dirty="0" smtClean="0"/>
              <a:t>Access Sales Tools and Resources</a:t>
            </a:r>
            <a:endParaRPr lang="en-US" u="sng" dirty="0"/>
          </a:p>
        </p:txBody>
      </p:sp>
      <p:sp>
        <p:nvSpPr>
          <p:cNvPr id="5" name="Text Placeholder 4"/>
          <p:cNvSpPr>
            <a:spLocks noGrp="1"/>
          </p:cNvSpPr>
          <p:nvPr>
            <p:ph type="body" sz="quarter" idx="18"/>
          </p:nvPr>
        </p:nvSpPr>
        <p:spPr>
          <a:xfrm>
            <a:off x="1370763" y="2650833"/>
            <a:ext cx="2140060" cy="212386"/>
          </a:xfrm>
          <a:noFill/>
        </p:spPr>
        <p:txBody>
          <a:bodyPr/>
          <a:lstStyle/>
          <a:p>
            <a:r>
              <a:rPr lang="en-US" dirty="0" smtClean="0"/>
              <a:t>Battle Cards  for </a:t>
            </a:r>
          </a:p>
          <a:p>
            <a:r>
              <a:rPr lang="en-US" dirty="0" smtClean="0"/>
              <a:t>You to Prepare for Call </a:t>
            </a:r>
            <a:endParaRPr lang="en-US" dirty="0"/>
          </a:p>
        </p:txBody>
      </p:sp>
      <p:sp>
        <p:nvSpPr>
          <p:cNvPr id="6" name="Text Placeholder 5"/>
          <p:cNvSpPr>
            <a:spLocks noGrp="1"/>
          </p:cNvSpPr>
          <p:nvPr>
            <p:ph type="body" sz="quarter" idx="20"/>
          </p:nvPr>
        </p:nvSpPr>
        <p:spPr>
          <a:xfrm>
            <a:off x="3462315" y="2556246"/>
            <a:ext cx="2140060" cy="212386"/>
          </a:xfrm>
          <a:noFill/>
        </p:spPr>
        <p:txBody>
          <a:bodyPr/>
          <a:lstStyle/>
          <a:p>
            <a:r>
              <a:rPr lang="en-US" dirty="0" smtClean="0"/>
              <a:t> Customer Presentations</a:t>
            </a:r>
            <a:endParaRPr lang="en-US" dirty="0"/>
          </a:p>
        </p:txBody>
      </p:sp>
      <p:sp>
        <p:nvSpPr>
          <p:cNvPr id="7" name="Text Placeholder 6"/>
          <p:cNvSpPr>
            <a:spLocks noGrp="1"/>
          </p:cNvSpPr>
          <p:nvPr>
            <p:ph type="body" sz="quarter" idx="22"/>
          </p:nvPr>
        </p:nvSpPr>
        <p:spPr>
          <a:xfrm>
            <a:off x="5893652" y="2656997"/>
            <a:ext cx="1878748" cy="216619"/>
          </a:xfrm>
          <a:noFill/>
        </p:spPr>
        <p:txBody>
          <a:bodyPr/>
          <a:lstStyle/>
          <a:p>
            <a:r>
              <a:rPr lang="en-US" dirty="0" smtClean="0"/>
              <a:t>Customer Collateral for You to Brand</a:t>
            </a:r>
            <a:endParaRPr lang="en-US" dirty="0"/>
          </a:p>
        </p:txBody>
      </p:sp>
      <p:grpSp>
        <p:nvGrpSpPr>
          <p:cNvPr id="18" name="Group 17"/>
          <p:cNvGrpSpPr/>
          <p:nvPr/>
        </p:nvGrpSpPr>
        <p:grpSpPr>
          <a:xfrm>
            <a:off x="1211679" y="2849562"/>
            <a:ext cx="8923379" cy="2806244"/>
            <a:chOff x="762595" y="2849562"/>
            <a:chExt cx="8996722" cy="2806244"/>
          </a:xfrm>
          <a:noFill/>
        </p:grpSpPr>
        <p:sp>
          <p:nvSpPr>
            <p:cNvPr id="11" name="Rectangle 10"/>
            <p:cNvSpPr/>
            <p:nvPr/>
          </p:nvSpPr>
          <p:spPr>
            <a:xfrm>
              <a:off x="762595" y="2849562"/>
              <a:ext cx="8719582" cy="2806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7419" y="3124200"/>
              <a:ext cx="1637181" cy="1447800"/>
            </a:xfrm>
            <a:prstGeom prst="rect">
              <a:avLst/>
            </a:prstGeom>
            <a:grpFill/>
          </p:spPr>
          <p:txBody>
            <a:bodyPr wrap="square" rtlCol="0">
              <a:spAutoFit/>
            </a:bodyPr>
            <a:lstStyle/>
            <a:p>
              <a:endParaRPr lang="en-US" dirty="0"/>
            </a:p>
          </p:txBody>
        </p:sp>
        <p:sp>
          <p:nvSpPr>
            <p:cNvPr id="3" name="TextBox 2"/>
            <p:cNvSpPr txBox="1"/>
            <p:nvPr/>
          </p:nvSpPr>
          <p:spPr>
            <a:xfrm>
              <a:off x="807037" y="2957806"/>
              <a:ext cx="2140060" cy="1615827"/>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a:latin typeface="+mj-lt"/>
                  <a:hlinkClick r:id="rId3"/>
                </a:rPr>
                <a:t>AWS Cloud </a:t>
              </a:r>
              <a:r>
                <a:rPr lang="en-US" sz="1400" dirty="0" smtClean="0">
                  <a:latin typeface="+mj-lt"/>
                  <a:hlinkClick r:id="rId3"/>
                </a:rPr>
                <a:t>Solutions</a:t>
              </a:r>
              <a:endParaRPr lang="en-US" sz="1400" dirty="0" smtClean="0">
                <a:latin typeface="+mj-lt"/>
              </a:endParaRPr>
            </a:p>
            <a:p>
              <a:pPr marL="174625" indent="-174625">
                <a:spcAft>
                  <a:spcPts val="600"/>
                </a:spcAft>
                <a:buFont typeface="Arial" panose="020B0604020202020204" pitchFamily="34" charset="0"/>
                <a:buChar char="•"/>
              </a:pPr>
              <a:r>
                <a:rPr lang="en-US" sz="1400" dirty="0" smtClean="0">
                  <a:latin typeface="+mj-lt"/>
                  <a:hlinkClick r:id="rId4"/>
                </a:rPr>
                <a:t>StreamOne Enterprise Solutions</a:t>
              </a:r>
              <a:endParaRPr lang="en-US" sz="1400" dirty="0" smtClean="0">
                <a:latin typeface="+mj-lt"/>
              </a:endParaRPr>
            </a:p>
            <a:p>
              <a:pPr marL="174625" indent="-174625">
                <a:spcAft>
                  <a:spcPts val="600"/>
                </a:spcAft>
                <a:buFont typeface="Arial" panose="020B0604020202020204" pitchFamily="34" charset="0"/>
                <a:buChar char="•"/>
              </a:pPr>
              <a:r>
                <a:rPr lang="en-US" sz="1400" dirty="0" smtClean="0">
                  <a:latin typeface="+mj-lt"/>
                  <a:hlinkClick r:id="rId5"/>
                </a:rPr>
                <a:t>Why Resell Training </a:t>
              </a:r>
              <a:r>
                <a:rPr lang="en-US" sz="1400" dirty="0">
                  <a:latin typeface="+mj-lt"/>
                  <a:hlinkClick r:id="rId5"/>
                </a:rPr>
                <a:t>&amp; Education Services</a:t>
              </a:r>
              <a:endParaRPr lang="en-US" sz="1400" dirty="0">
                <a:latin typeface="+mj-lt"/>
              </a:endParaRPr>
            </a:p>
            <a:p>
              <a:pPr marL="174625" indent="-174625">
                <a:spcAft>
                  <a:spcPts val="600"/>
                </a:spcAft>
                <a:buFont typeface="Arial" panose="020B0604020202020204" pitchFamily="34" charset="0"/>
                <a:buChar char="•"/>
              </a:pPr>
              <a:endParaRPr lang="en-US" sz="1400" dirty="0" smtClean="0">
                <a:latin typeface="+mj-lt"/>
              </a:endParaRPr>
            </a:p>
          </p:txBody>
        </p:sp>
        <p:sp>
          <p:nvSpPr>
            <p:cNvPr id="12" name="TextBox 11"/>
            <p:cNvSpPr txBox="1"/>
            <p:nvPr/>
          </p:nvSpPr>
          <p:spPr>
            <a:xfrm>
              <a:off x="2978002" y="2941126"/>
              <a:ext cx="2170167" cy="1031051"/>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smtClean="0">
                  <a:latin typeface="+mj-lt"/>
                  <a:hlinkClick r:id="rId6"/>
                </a:rPr>
                <a:t>Manage and Optimize Your  </a:t>
              </a:r>
              <a:r>
                <a:rPr lang="en-US" sz="1400" dirty="0">
                  <a:latin typeface="+mj-lt"/>
                  <a:hlinkClick r:id="rId6"/>
                </a:rPr>
                <a:t>AWS Cloud </a:t>
              </a:r>
              <a:r>
                <a:rPr lang="en-US" sz="1400" dirty="0" smtClean="0">
                  <a:latin typeface="+mj-lt"/>
                  <a:hlinkClick r:id="rId6"/>
                </a:rPr>
                <a:t>Spend</a:t>
              </a:r>
              <a:endParaRPr lang="en-US" sz="1400" dirty="0">
                <a:latin typeface="+mj-lt"/>
              </a:endParaRPr>
            </a:p>
            <a:p>
              <a:pPr marL="174625" indent="-174625">
                <a:spcAft>
                  <a:spcPts val="600"/>
                </a:spcAft>
                <a:buFont typeface="Arial" panose="020B0604020202020204" pitchFamily="34" charset="0"/>
                <a:buChar char="•"/>
              </a:pPr>
              <a:r>
                <a:rPr lang="en-US" sz="1400" dirty="0">
                  <a:latin typeface="+mj-lt"/>
                  <a:hlinkClick r:id="rId7"/>
                </a:rPr>
                <a:t>RI Optimization Managed Service </a:t>
              </a:r>
              <a:endParaRPr lang="en-US" sz="1400" dirty="0" smtClean="0">
                <a:latin typeface="+mj-lt"/>
              </a:endParaRPr>
            </a:p>
          </p:txBody>
        </p:sp>
        <p:sp>
          <p:nvSpPr>
            <p:cNvPr id="13" name="TextBox 12"/>
            <p:cNvSpPr txBox="1"/>
            <p:nvPr/>
          </p:nvSpPr>
          <p:spPr>
            <a:xfrm>
              <a:off x="5248307" y="2954546"/>
              <a:ext cx="2209800" cy="1031051"/>
            </a:xfrm>
            <a:prstGeom prst="rect">
              <a:avLst/>
            </a:prstGeom>
            <a:grpFill/>
          </p:spPr>
          <p:txBody>
            <a:bodyPr wrap="square" rtlCol="0">
              <a:spAutoFit/>
            </a:bodyPr>
            <a:lstStyle/>
            <a:p>
              <a:pPr marL="120650" indent="-120650">
                <a:spcAft>
                  <a:spcPts val="600"/>
                </a:spcAft>
                <a:buFont typeface="Arial" panose="020B0604020202020204" pitchFamily="34" charset="0"/>
                <a:buChar char="•"/>
              </a:pPr>
              <a:r>
                <a:rPr lang="en-US" sz="1400" dirty="0">
                  <a:latin typeface="+mj-lt"/>
                  <a:hlinkClick r:id="rId8"/>
                </a:rPr>
                <a:t>StreamOne Enterprise Cloud </a:t>
              </a:r>
              <a:r>
                <a:rPr lang="en-US" sz="1400" dirty="0" smtClean="0">
                  <a:latin typeface="+mj-lt"/>
                  <a:hlinkClick r:id="rId8"/>
                </a:rPr>
                <a:t>Platform</a:t>
              </a:r>
              <a:endParaRPr lang="en-US" sz="1400" dirty="0">
                <a:latin typeface="+mj-lt"/>
              </a:endParaRPr>
            </a:p>
            <a:p>
              <a:pPr marL="120650" indent="-120650">
                <a:spcAft>
                  <a:spcPts val="600"/>
                </a:spcAft>
                <a:buFont typeface="Arial" panose="020B0604020202020204" pitchFamily="34" charset="0"/>
                <a:buChar char="•"/>
              </a:pPr>
              <a:r>
                <a:rPr lang="en-US" sz="1400" dirty="0">
                  <a:latin typeface="+mj-lt"/>
                  <a:hlinkClick r:id="rId9"/>
                </a:rPr>
                <a:t>RI Optimization </a:t>
              </a:r>
              <a:r>
                <a:rPr lang="en-US" sz="1400" dirty="0" smtClean="0">
                  <a:latin typeface="+mj-lt"/>
                  <a:hlinkClick r:id="rId9"/>
                </a:rPr>
                <a:t>Managed Service  </a:t>
              </a:r>
              <a:endParaRPr lang="en-US" sz="1400" dirty="0" smtClean="0">
                <a:latin typeface="+mj-lt"/>
              </a:endParaRPr>
            </a:p>
          </p:txBody>
        </p:sp>
        <p:sp>
          <p:nvSpPr>
            <p:cNvPr id="14" name="TextBox 13"/>
            <p:cNvSpPr txBox="1"/>
            <p:nvPr/>
          </p:nvSpPr>
          <p:spPr>
            <a:xfrm>
              <a:off x="7312011" y="3041884"/>
              <a:ext cx="2061427" cy="307777"/>
            </a:xfrm>
            <a:prstGeom prst="rect">
              <a:avLst/>
            </a:prstGeom>
            <a:grpFill/>
          </p:spPr>
          <p:txBody>
            <a:bodyPr wrap="square" rtlCol="0">
              <a:spAutoFit/>
            </a:bodyPr>
            <a:lstStyle/>
            <a:p>
              <a:pPr marL="120650" indent="-120650">
                <a:spcAft>
                  <a:spcPts val="600"/>
                </a:spcAft>
                <a:buFont typeface="Arial" panose="020B0604020202020204" pitchFamily="34" charset="0"/>
                <a:buChar char="•"/>
              </a:pPr>
              <a:endParaRPr lang="en-US" sz="1400" dirty="0">
                <a:solidFill>
                  <a:srgbClr val="FF0000"/>
                </a:solidFill>
                <a:latin typeface="+mj-lt"/>
              </a:endParaRPr>
            </a:p>
          </p:txBody>
        </p:sp>
        <p:sp>
          <p:nvSpPr>
            <p:cNvPr id="15" name="TextBox 14"/>
            <p:cNvSpPr txBox="1"/>
            <p:nvPr/>
          </p:nvSpPr>
          <p:spPr>
            <a:xfrm>
              <a:off x="7504705" y="2941126"/>
              <a:ext cx="2254612" cy="1461939"/>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smtClean="0">
                  <a:latin typeface="+mj-lt"/>
                  <a:hlinkClick r:id="rId6"/>
                </a:rPr>
                <a:t>Move/Setup New Customer </a:t>
              </a:r>
              <a:r>
                <a:rPr lang="en-US" sz="1400" dirty="0">
                  <a:latin typeface="+mj-lt"/>
                  <a:hlinkClick r:id="rId6"/>
                </a:rPr>
                <a:t>to </a:t>
              </a:r>
              <a:r>
                <a:rPr lang="en-US" sz="1400" dirty="0" smtClean="0">
                  <a:latin typeface="+mj-lt"/>
                  <a:hlinkClick r:id="rId6"/>
                </a:rPr>
                <a:t>SES Guide</a:t>
              </a:r>
              <a:endParaRPr lang="en-US" sz="1400" dirty="0">
                <a:latin typeface="+mj-lt"/>
              </a:endParaRPr>
            </a:p>
            <a:p>
              <a:pPr marL="174625" indent="-174625">
                <a:spcAft>
                  <a:spcPts val="600"/>
                </a:spcAft>
                <a:buFont typeface="Arial" panose="020B0604020202020204" pitchFamily="34" charset="0"/>
                <a:buChar char="•"/>
              </a:pPr>
              <a:r>
                <a:rPr lang="en-US" sz="1400" dirty="0" smtClean="0">
                  <a:latin typeface="+mj-lt"/>
                  <a:hlinkClick r:id="rId10"/>
                </a:rPr>
                <a:t>MDF Program Request (Campaigns, Events) and POC (Test Drive) </a:t>
              </a:r>
              <a:r>
                <a:rPr lang="en-US" sz="1400" dirty="0" smtClean="0">
                  <a:latin typeface="+mj-lt"/>
                </a:rPr>
                <a:t>Program Request Form</a:t>
              </a:r>
              <a:endParaRPr lang="en-US" sz="1400" dirty="0">
                <a:latin typeface="+mj-lt"/>
              </a:endParaRPr>
            </a:p>
          </p:txBody>
        </p:sp>
      </p:grpSp>
      <p:sp>
        <p:nvSpPr>
          <p:cNvPr id="16" name="Text Placeholder 15"/>
          <p:cNvSpPr>
            <a:spLocks noGrp="1"/>
          </p:cNvSpPr>
          <p:nvPr>
            <p:ph type="body" sz="quarter" idx="24"/>
          </p:nvPr>
        </p:nvSpPr>
        <p:spPr>
          <a:xfrm>
            <a:off x="7842140" y="2652826"/>
            <a:ext cx="2140060" cy="212386"/>
          </a:xfrm>
          <a:noFill/>
        </p:spPr>
        <p:txBody>
          <a:bodyPr/>
          <a:lstStyle/>
          <a:p>
            <a:r>
              <a:rPr lang="en-US" dirty="0" smtClean="0"/>
              <a:t>Sales Tools/ Marketing Resources</a:t>
            </a:r>
            <a:endParaRPr lang="en-US" dirty="0"/>
          </a:p>
        </p:txBody>
      </p:sp>
    </p:spTree>
    <p:extLst>
      <p:ext uri="{BB962C8B-B14F-4D97-AF65-F5344CB8AC3E}">
        <p14:creationId xmlns:p14="http://schemas.microsoft.com/office/powerpoint/2010/main" val="891993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449746" y="611052"/>
            <a:ext cx="4370653" cy="5016758"/>
          </a:xfrm>
          <a:prstGeom prst="rect">
            <a:avLst/>
          </a:prstGeom>
        </p:spPr>
        <p:txBody>
          <a:bodyPr wrap="square">
            <a:spAutoFit/>
          </a:bodyPr>
          <a:lstStyle/>
          <a:p>
            <a:pPr>
              <a:lnSpc>
                <a:spcPct val="400000"/>
              </a:lnSpc>
            </a:pPr>
            <a:r>
              <a:rPr lang="en-US" sz="2000" u="sng" dirty="0" smtClean="0">
                <a:latin typeface="Corbel" charset="0"/>
                <a:ea typeface="Corbel" charset="0"/>
                <a:cs typeface="Corbel" charset="0"/>
                <a:hlinkClick r:id="rId3"/>
              </a:rPr>
              <a:t>enterprisecloudsales@techdata.com</a:t>
            </a:r>
            <a:endParaRPr lang="en-US" sz="2000" u="sng" dirty="0">
              <a:latin typeface="Corbel" charset="0"/>
              <a:ea typeface="Corbel" charset="0"/>
              <a:cs typeface="Corbel" charset="0"/>
            </a:endParaRPr>
          </a:p>
          <a:p>
            <a:pPr>
              <a:lnSpc>
                <a:spcPct val="400000"/>
              </a:lnSpc>
            </a:pPr>
            <a:r>
              <a:rPr lang="en-US" sz="2000" u="sng" dirty="0" smtClean="0">
                <a:latin typeface="Corbel" charset="0"/>
                <a:ea typeface="Corbel" charset="0"/>
                <a:cs typeface="Corbel" charset="0"/>
                <a:hlinkClick r:id="rId4"/>
              </a:rPr>
              <a:t>Cloud Channel Newsroom</a:t>
            </a:r>
            <a:endParaRPr lang="en-US" sz="2000" u="sng" dirty="0">
              <a:latin typeface="Corbel" charset="0"/>
              <a:ea typeface="Corbel" charset="0"/>
              <a:cs typeface="Corbel" charset="0"/>
              <a:hlinkClick r:id="rId5"/>
            </a:endParaRPr>
          </a:p>
          <a:p>
            <a:pPr>
              <a:lnSpc>
                <a:spcPct val="400000"/>
              </a:lnSpc>
            </a:pPr>
            <a:r>
              <a:rPr lang="en-US" sz="2000" u="sng" dirty="0" smtClean="0">
                <a:latin typeface="Corbel" charset="0"/>
                <a:ea typeface="Corbel" charset="0"/>
                <a:cs typeface="Corbel" charset="0"/>
                <a:hlinkClick r:id="rId6"/>
              </a:rPr>
              <a:t>experiencetechdatacloud.com</a:t>
            </a:r>
            <a:endParaRPr lang="en-US" sz="2000" u="sng" dirty="0">
              <a:latin typeface="Corbel" charset="0"/>
              <a:ea typeface="Corbel" charset="0"/>
              <a:cs typeface="Corbel" charset="0"/>
            </a:endParaRPr>
          </a:p>
          <a:p>
            <a:pPr>
              <a:lnSpc>
                <a:spcPct val="400000"/>
              </a:lnSpc>
            </a:pPr>
            <a:r>
              <a:rPr lang="en-US" sz="2000" u="sng" dirty="0" smtClean="0">
                <a:latin typeface="Corbel" charset="0"/>
                <a:ea typeface="Corbel" charset="0"/>
                <a:cs typeface="Corbel" charset="0"/>
                <a:hlinkClick r:id="rId5"/>
              </a:rPr>
              <a:t>@</a:t>
            </a:r>
            <a:r>
              <a:rPr lang="en-US" sz="2000" u="sng" dirty="0">
                <a:latin typeface="Corbel" charset="0"/>
                <a:ea typeface="Corbel" charset="0"/>
                <a:cs typeface="Corbel" charset="0"/>
                <a:hlinkClick r:id="rId5"/>
              </a:rPr>
              <a:t>techdatacloud</a:t>
            </a:r>
            <a:endParaRPr lang="en-US" sz="2000" u="sng" dirty="0">
              <a:latin typeface="Corbel" charset="0"/>
              <a:ea typeface="Corbel" charset="0"/>
              <a:cs typeface="Corbel" charset="0"/>
            </a:endParaRPr>
          </a:p>
        </p:txBody>
      </p:sp>
      <p:sp>
        <p:nvSpPr>
          <p:cNvPr id="31" name="Rectangle 30"/>
          <p:cNvSpPr/>
          <p:nvPr/>
        </p:nvSpPr>
        <p:spPr>
          <a:xfrm>
            <a:off x="5208785" y="2179611"/>
            <a:ext cx="1013185" cy="1021450"/>
          </a:xfrm>
          <a:prstGeom prst="rect">
            <a:avLst/>
          </a:prstGeom>
          <a:solidFill>
            <a:srgbClr val="28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2" name="Rectangle 31"/>
          <p:cNvSpPr/>
          <p:nvPr/>
        </p:nvSpPr>
        <p:spPr>
          <a:xfrm>
            <a:off x="5208785" y="3396206"/>
            <a:ext cx="1013185" cy="1021450"/>
          </a:xfrm>
          <a:prstGeom prst="rect">
            <a:avLst/>
          </a:prstGeom>
          <a:solidFill>
            <a:srgbClr val="CAD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3" name="Rectangle 32"/>
          <p:cNvSpPr/>
          <p:nvPr/>
        </p:nvSpPr>
        <p:spPr>
          <a:xfrm>
            <a:off x="5208785" y="4612801"/>
            <a:ext cx="1013185" cy="1021450"/>
          </a:xfrm>
          <a:prstGeom prst="rect">
            <a:avLst/>
          </a:prstGeom>
          <a:solidFill>
            <a:srgbClr val="28A4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9" name="Rectangle 8"/>
          <p:cNvSpPr/>
          <p:nvPr/>
        </p:nvSpPr>
        <p:spPr>
          <a:xfrm>
            <a:off x="5208785" y="991896"/>
            <a:ext cx="1013185" cy="1021450"/>
          </a:xfrm>
          <a:prstGeom prst="rect">
            <a:avLst/>
          </a:prstGeom>
          <a:solidFill>
            <a:srgbClr val="CAD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0" name="Rectangle 29"/>
          <p:cNvSpPr/>
          <p:nvPr/>
        </p:nvSpPr>
        <p:spPr>
          <a:xfrm>
            <a:off x="-5687" y="-1595"/>
            <a:ext cx="3124199" cy="6858000"/>
          </a:xfrm>
          <a:prstGeom prst="rect">
            <a:avLst/>
          </a:prstGeom>
          <a:pattFill prst="lgGrid">
            <a:fgClr>
              <a:srgbClr val="054692"/>
            </a:fgClr>
            <a:bgClr>
              <a:srgbClr val="1055A4"/>
            </a:bgClr>
          </a:patt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12" name="TextBox 11"/>
          <p:cNvSpPr txBox="1"/>
          <p:nvPr/>
        </p:nvSpPr>
        <p:spPr>
          <a:xfrm>
            <a:off x="217270" y="1375451"/>
            <a:ext cx="2678284" cy="2585323"/>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Questions</a:t>
            </a:r>
          </a:p>
          <a:p>
            <a:pPr algn="ctr"/>
            <a:r>
              <a:rPr lang="en-US" sz="3600" b="1" dirty="0">
                <a:solidFill>
                  <a:schemeClr val="bg1"/>
                </a:solidFill>
                <a:latin typeface="Corbel" charset="0"/>
                <a:ea typeface="Corbel" charset="0"/>
                <a:cs typeface="Corbel" charset="0"/>
              </a:rPr>
              <a:t>About </a:t>
            </a:r>
            <a:r>
              <a:rPr lang="en-US" sz="3600" b="1" dirty="0" smtClean="0">
                <a:solidFill>
                  <a:schemeClr val="bg1"/>
                </a:solidFill>
                <a:latin typeface="Corbel" charset="0"/>
                <a:ea typeface="Corbel" charset="0"/>
                <a:cs typeface="Corbel" charset="0"/>
              </a:rPr>
              <a:t>SES Cloud Platform?</a:t>
            </a:r>
            <a:endParaRPr lang="en-US" sz="3600" b="1" dirty="0">
              <a:solidFill>
                <a:schemeClr val="bg1"/>
              </a:solidFill>
              <a:latin typeface="Corbel" charset="0"/>
              <a:ea typeface="Corbel" charset="0"/>
              <a:cs typeface="Corbel" charset="0"/>
            </a:endParaRPr>
          </a:p>
          <a:p>
            <a:pPr algn="r"/>
            <a:endParaRPr lang="en-US" b="1" dirty="0">
              <a:solidFill>
                <a:schemeClr val="bg1"/>
              </a:solidFill>
              <a:latin typeface="Corbel" charset="0"/>
              <a:ea typeface="Corbel" charset="0"/>
              <a:cs typeface="Corbel"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36562" y="4885078"/>
            <a:ext cx="586594" cy="476897"/>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57800" y="3485575"/>
            <a:ext cx="944117" cy="94411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36562" y="1295752"/>
            <a:ext cx="555978" cy="427675"/>
          </a:xfrm>
          <a:prstGeom prst="rect">
            <a:avLst/>
          </a:prstGeom>
          <a:solidFill>
            <a:srgbClr val="CADB2A"/>
          </a:solidFill>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3144" y="3499208"/>
            <a:ext cx="3046899" cy="916853"/>
          </a:xfrm>
          <a:prstGeom prst="rect">
            <a:avLst/>
          </a:prstGeom>
        </p:spPr>
      </p:pic>
      <p:pic>
        <p:nvPicPr>
          <p:cNvPr id="3" name="Picture 2"/>
          <p:cNvPicPr>
            <a:picLocks noChangeAspect="1"/>
          </p:cNvPicPr>
          <p:nvPr/>
        </p:nvPicPr>
        <p:blipFill>
          <a:blip r:embed="rId11"/>
          <a:stretch>
            <a:fillRect/>
          </a:stretch>
        </p:blipFill>
        <p:spPr>
          <a:xfrm>
            <a:off x="5312418" y="2407575"/>
            <a:ext cx="804266" cy="521073"/>
          </a:xfrm>
          <a:prstGeom prst="rect">
            <a:avLst/>
          </a:prstGeom>
        </p:spPr>
      </p:pic>
    </p:spTree>
    <p:extLst>
      <p:ext uri="{BB962C8B-B14F-4D97-AF65-F5344CB8AC3E}">
        <p14:creationId xmlns:p14="http://schemas.microsoft.com/office/powerpoint/2010/main" val="3769327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Introduce the Info Kit</a:t>
            </a:r>
            <a:endParaRPr lang="en-US" dirty="0"/>
          </a:p>
        </p:txBody>
      </p:sp>
      <p:sp>
        <p:nvSpPr>
          <p:cNvPr id="2" name="Subtitle 1"/>
          <p:cNvSpPr>
            <a:spLocks noGrp="1"/>
          </p:cNvSpPr>
          <p:nvPr>
            <p:ph type="subTitle" idx="1"/>
          </p:nvPr>
        </p:nvSpPr>
        <p:spPr>
          <a:xfrm>
            <a:off x="1828800" y="3985681"/>
            <a:ext cx="8687048" cy="433918"/>
          </a:xfrm>
        </p:spPr>
        <p:txBody>
          <a:bodyPr/>
          <a:lstStyle/>
          <a:p>
            <a:pPr algn="ctr"/>
            <a:r>
              <a:rPr lang="en-US" sz="2000" dirty="0"/>
              <a:t>This sales enablement kit is design for Tech Data Channel Partners to arm them with the knowledge and resources to support the sales process with the end-customer. </a:t>
            </a:r>
            <a:r>
              <a:rPr lang="en-US" sz="2000" dirty="0" smtClean="0"/>
              <a:t>In </a:t>
            </a:r>
            <a:r>
              <a:rPr lang="en-US" sz="2000" dirty="0"/>
              <a:t>this </a:t>
            </a:r>
            <a:r>
              <a:rPr lang="en-US" sz="2000" dirty="0" smtClean="0"/>
              <a:t>info </a:t>
            </a:r>
            <a:r>
              <a:rPr lang="en-US" sz="2000" dirty="0"/>
              <a:t>kit, we will focus on Level 1: Cloud Control with AWS and delve into the customer situation and the Tech Data capabilities, particularly around the StreamOne </a:t>
            </a:r>
            <a:r>
              <a:rPr lang="en-US" sz="2000" dirty="0" smtClean="0"/>
              <a:t>Enterprise Solutions Cloud </a:t>
            </a:r>
            <a:r>
              <a:rPr lang="en-US" sz="2000" dirty="0"/>
              <a:t>Platform. </a:t>
            </a:r>
          </a:p>
          <a:p>
            <a:pPr algn="ctr"/>
            <a:endParaRPr lang="en-US" dirty="0"/>
          </a:p>
        </p:txBody>
      </p:sp>
      <p:grpSp>
        <p:nvGrpSpPr>
          <p:cNvPr id="9" name="Group 8"/>
          <p:cNvGrpSpPr/>
          <p:nvPr/>
        </p:nvGrpSpPr>
        <p:grpSpPr>
          <a:xfrm>
            <a:off x="2686365" y="1143000"/>
            <a:ext cx="7428869" cy="1371600"/>
            <a:chOff x="2705731" y="1752600"/>
            <a:chExt cx="7428869" cy="1371600"/>
          </a:xfrm>
        </p:grpSpPr>
        <p:sp>
          <p:nvSpPr>
            <p:cNvPr id="10" name="TextBox 9"/>
            <p:cNvSpPr txBox="1"/>
            <p:nvPr/>
          </p:nvSpPr>
          <p:spPr>
            <a:xfrm>
              <a:off x="2705731" y="2133600"/>
              <a:ext cx="1238865" cy="523220"/>
            </a:xfrm>
            <a:prstGeom prst="rect">
              <a:avLst/>
            </a:prstGeom>
            <a:noFill/>
            <a:ln>
              <a:solidFill>
                <a:schemeClr val="bg2"/>
              </a:solidFill>
            </a:ln>
          </p:spPr>
          <p:txBody>
            <a:bodyPr wrap="none" rtlCol="0">
              <a:spAutoFit/>
            </a:bodyPr>
            <a:lstStyle/>
            <a:p>
              <a:pPr algn="ctr"/>
              <a:r>
                <a:rPr lang="en-IN" sz="1400" b="1" dirty="0" smtClean="0">
                  <a:solidFill>
                    <a:schemeClr val="tx1">
                      <a:lumMod val="85000"/>
                      <a:lumOff val="15000"/>
                    </a:schemeClr>
                  </a:solidFill>
                  <a:latin typeface="Corbel" charset="0"/>
                  <a:ea typeface="Corbel" charset="0"/>
                  <a:cs typeface="Corbel" charset="0"/>
                </a:rPr>
                <a:t>Level 1</a:t>
              </a:r>
              <a:endParaRPr lang="en-IN" sz="1400" b="1" dirty="0">
                <a:solidFill>
                  <a:schemeClr val="tx1">
                    <a:lumMod val="85000"/>
                    <a:lumOff val="15000"/>
                  </a:schemeClr>
                </a:solidFill>
                <a:latin typeface="Corbel" charset="0"/>
                <a:ea typeface="Corbel" charset="0"/>
                <a:cs typeface="Corbel" charset="0"/>
              </a:endParaRPr>
            </a:p>
            <a:p>
              <a:pPr algn="ctr"/>
              <a:r>
                <a:rPr lang="en-IN" sz="1400" dirty="0" smtClean="0">
                  <a:solidFill>
                    <a:schemeClr val="tx1">
                      <a:lumMod val="85000"/>
                      <a:lumOff val="15000"/>
                    </a:schemeClr>
                  </a:solidFill>
                  <a:latin typeface="Corbel" charset="0"/>
                  <a:ea typeface="Corbel" charset="0"/>
                  <a:cs typeface="Corbel" charset="0"/>
                </a:rPr>
                <a:t>Cloud Control </a:t>
              </a:r>
              <a:endParaRPr lang="en-US" sz="1400" dirty="0">
                <a:solidFill>
                  <a:schemeClr val="tx1">
                    <a:lumMod val="85000"/>
                    <a:lumOff val="15000"/>
                  </a:schemeClr>
                </a:solidFill>
                <a:latin typeface="Corbel" charset="0"/>
                <a:ea typeface="Corbel" charset="0"/>
                <a:cs typeface="Corbel" charset="0"/>
              </a:endParaRPr>
            </a:p>
          </p:txBody>
        </p:sp>
        <p:sp>
          <p:nvSpPr>
            <p:cNvPr id="11" name="TextBox 10"/>
            <p:cNvSpPr txBox="1"/>
            <p:nvPr/>
          </p:nvSpPr>
          <p:spPr>
            <a:xfrm>
              <a:off x="4420551" y="2133600"/>
              <a:ext cx="1340753" cy="523220"/>
            </a:xfrm>
            <a:prstGeom prst="rect">
              <a:avLst/>
            </a:prstGeom>
            <a:noFill/>
            <a:ln>
              <a:solidFill>
                <a:schemeClr val="bg2"/>
              </a:solidFill>
            </a:ln>
          </p:spPr>
          <p:txBody>
            <a:bodyPr wrap="none" rtlCol="0">
              <a:spAutoFit/>
            </a:bodyPr>
            <a:lstStyle/>
            <a:p>
              <a:pPr algn="ctr"/>
              <a:r>
                <a:rPr lang="en-IN" sz="1400" b="1" dirty="0" smtClean="0">
                  <a:solidFill>
                    <a:schemeClr val="tx1">
                      <a:lumMod val="85000"/>
                      <a:lumOff val="15000"/>
                    </a:schemeClr>
                  </a:solidFill>
                  <a:latin typeface="Corbel" charset="0"/>
                  <a:ea typeface="Corbel" charset="0"/>
                  <a:cs typeface="Corbel" charset="0"/>
                </a:rPr>
                <a:t>Level 2</a:t>
              </a:r>
              <a:endParaRPr lang="en-IN" sz="1400" b="1" dirty="0">
                <a:solidFill>
                  <a:schemeClr val="tx1">
                    <a:lumMod val="85000"/>
                    <a:lumOff val="15000"/>
                  </a:schemeClr>
                </a:solidFill>
                <a:latin typeface="Corbel" charset="0"/>
                <a:ea typeface="Corbel" charset="0"/>
                <a:cs typeface="Corbel" charset="0"/>
              </a:endParaRPr>
            </a:p>
            <a:p>
              <a:pPr algn="ctr"/>
              <a:r>
                <a:rPr lang="en-IN" sz="1400" dirty="0" smtClean="0">
                  <a:solidFill>
                    <a:schemeClr val="tx1">
                      <a:lumMod val="85000"/>
                      <a:lumOff val="15000"/>
                    </a:schemeClr>
                  </a:solidFill>
                  <a:latin typeface="Corbel" charset="0"/>
                  <a:ea typeface="Corbel" charset="0"/>
                  <a:cs typeface="Corbel" charset="0"/>
                </a:rPr>
                <a:t>Cloud Adoption</a:t>
              </a:r>
              <a:endParaRPr lang="en-US" sz="1400" dirty="0">
                <a:solidFill>
                  <a:schemeClr val="tx1">
                    <a:lumMod val="85000"/>
                    <a:lumOff val="15000"/>
                  </a:schemeClr>
                </a:solidFill>
                <a:latin typeface="Corbel" charset="0"/>
                <a:ea typeface="Corbel" charset="0"/>
                <a:cs typeface="Corbel" charset="0"/>
              </a:endParaRPr>
            </a:p>
          </p:txBody>
        </p:sp>
        <p:sp>
          <p:nvSpPr>
            <p:cNvPr id="12" name="TextBox 11"/>
            <p:cNvSpPr txBox="1"/>
            <p:nvPr/>
          </p:nvSpPr>
          <p:spPr>
            <a:xfrm>
              <a:off x="6237259" y="2133600"/>
              <a:ext cx="1326517" cy="523220"/>
            </a:xfrm>
            <a:prstGeom prst="rect">
              <a:avLst/>
            </a:prstGeom>
            <a:noFill/>
            <a:ln>
              <a:solidFill>
                <a:schemeClr val="bg2"/>
              </a:solidFill>
            </a:ln>
          </p:spPr>
          <p:txBody>
            <a:bodyPr wrap="none" rtlCol="0">
              <a:spAutoFit/>
            </a:bodyPr>
            <a:lstStyle/>
            <a:p>
              <a:pPr algn="ctr"/>
              <a:r>
                <a:rPr lang="en-IN" sz="1400" b="1" dirty="0" smtClean="0">
                  <a:solidFill>
                    <a:schemeClr val="tx1">
                      <a:lumMod val="85000"/>
                      <a:lumOff val="15000"/>
                    </a:schemeClr>
                  </a:solidFill>
                  <a:latin typeface="Corbel" charset="0"/>
                  <a:ea typeface="Corbel" charset="0"/>
                  <a:cs typeface="Corbel" charset="0"/>
                </a:rPr>
                <a:t>Level 3</a:t>
              </a:r>
              <a:endParaRPr lang="en-US" sz="1400" dirty="0">
                <a:solidFill>
                  <a:schemeClr val="tx1">
                    <a:lumMod val="85000"/>
                    <a:lumOff val="15000"/>
                  </a:schemeClr>
                </a:solidFill>
                <a:latin typeface="Corbel" charset="0"/>
                <a:ea typeface="Corbel" charset="0"/>
                <a:cs typeface="Corbel" charset="0"/>
              </a:endParaRPr>
            </a:p>
            <a:p>
              <a:pPr algn="ctr"/>
              <a:r>
                <a:rPr lang="en-US" sz="1400" dirty="0" smtClean="0">
                  <a:solidFill>
                    <a:schemeClr val="tx1">
                      <a:lumMod val="85000"/>
                      <a:lumOff val="15000"/>
                    </a:schemeClr>
                  </a:solidFill>
                  <a:latin typeface="Corbel" charset="0"/>
                  <a:ea typeface="Corbel" charset="0"/>
                  <a:cs typeface="Corbel" charset="0"/>
                </a:rPr>
                <a:t>Cloud Strategic</a:t>
              </a:r>
            </a:p>
          </p:txBody>
        </p:sp>
        <p:sp>
          <p:nvSpPr>
            <p:cNvPr id="13" name="TextBox 12"/>
            <p:cNvSpPr txBox="1"/>
            <p:nvPr/>
          </p:nvSpPr>
          <p:spPr>
            <a:xfrm>
              <a:off x="8039731" y="2133600"/>
              <a:ext cx="2094869" cy="523220"/>
            </a:xfrm>
            <a:prstGeom prst="rect">
              <a:avLst/>
            </a:prstGeom>
            <a:noFill/>
            <a:ln>
              <a:solidFill>
                <a:schemeClr val="bg2"/>
              </a:solidFill>
            </a:ln>
          </p:spPr>
          <p:txBody>
            <a:bodyPr wrap="none" rtlCol="0">
              <a:spAutoFit/>
            </a:bodyPr>
            <a:lstStyle/>
            <a:p>
              <a:pPr algn="ctr"/>
              <a:r>
                <a:rPr lang="en-IN" sz="1400" b="1" dirty="0" smtClean="0">
                  <a:solidFill>
                    <a:schemeClr val="tx1">
                      <a:lumMod val="85000"/>
                      <a:lumOff val="15000"/>
                    </a:schemeClr>
                  </a:solidFill>
                  <a:latin typeface="Corbel" charset="0"/>
                  <a:ea typeface="Corbel" charset="0"/>
                  <a:cs typeface="Corbel" charset="0"/>
                </a:rPr>
                <a:t>Level 4</a:t>
              </a:r>
              <a:endParaRPr lang="en-IN" sz="1400" b="1" dirty="0">
                <a:solidFill>
                  <a:schemeClr val="tx1">
                    <a:lumMod val="85000"/>
                    <a:lumOff val="15000"/>
                  </a:schemeClr>
                </a:solidFill>
                <a:latin typeface="Corbel" charset="0"/>
                <a:ea typeface="Corbel" charset="0"/>
                <a:cs typeface="Corbel" charset="0"/>
              </a:endParaRPr>
            </a:p>
            <a:p>
              <a:pPr algn="ctr"/>
              <a:r>
                <a:rPr lang="en-IN" sz="1400" dirty="0" smtClean="0">
                  <a:solidFill>
                    <a:schemeClr val="tx1">
                      <a:lumMod val="85000"/>
                      <a:lumOff val="15000"/>
                    </a:schemeClr>
                  </a:solidFill>
                  <a:latin typeface="Corbel" charset="0"/>
                  <a:ea typeface="Corbel" charset="0"/>
                  <a:cs typeface="Corbel" charset="0"/>
                </a:rPr>
                <a:t>Cloud Business Outcomes</a:t>
              </a:r>
              <a:endParaRPr lang="en-US" sz="1400" dirty="0">
                <a:solidFill>
                  <a:schemeClr val="tx1">
                    <a:lumMod val="85000"/>
                    <a:lumOff val="15000"/>
                  </a:schemeClr>
                </a:solidFill>
                <a:latin typeface="Corbel" charset="0"/>
                <a:ea typeface="Corbel" charset="0"/>
                <a:cs typeface="Corbel" charset="0"/>
              </a:endParaRPr>
            </a:p>
          </p:txBody>
        </p:sp>
        <p:sp>
          <p:nvSpPr>
            <p:cNvPr id="14" name="Right Arrow 13"/>
            <p:cNvSpPr/>
            <p:nvPr/>
          </p:nvSpPr>
          <p:spPr>
            <a:xfrm rot="16200000">
              <a:off x="3091473" y="2648194"/>
              <a:ext cx="467380" cy="484632"/>
            </a:xfrm>
            <a:prstGeom prst="rightArrow">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05731" y="1752600"/>
              <a:ext cx="7428869" cy="381000"/>
            </a:xfrm>
            <a:prstGeom prst="rect">
              <a:avLst/>
            </a:prstGeom>
            <a:noFill/>
            <a:ln>
              <a:solidFill>
                <a:schemeClr val="bg2"/>
              </a:solidFill>
            </a:ln>
          </p:spPr>
          <p:txBody>
            <a:bodyPr wrap="square" rtlCol="0">
              <a:spAutoFit/>
            </a:bodyPr>
            <a:lstStyle/>
            <a:p>
              <a:pPr algn="ctr"/>
              <a:r>
                <a:rPr lang="en-US" b="1" dirty="0" smtClean="0">
                  <a:latin typeface="+mj-lt"/>
                </a:rPr>
                <a:t>Cloud Partner Sales Information Kit Levels</a:t>
              </a:r>
              <a:endParaRPr lang="en-US" b="1" dirty="0">
                <a:latin typeface="+mj-lt"/>
              </a:endParaRPr>
            </a:p>
          </p:txBody>
        </p:sp>
      </p:grpSp>
    </p:spTree>
    <p:extLst>
      <p:ext uri="{BB962C8B-B14F-4D97-AF65-F5344CB8AC3E}">
        <p14:creationId xmlns:p14="http://schemas.microsoft.com/office/powerpoint/2010/main" val="101358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415" y="762000"/>
            <a:ext cx="8323030" cy="2493043"/>
          </a:xfrm>
        </p:spPr>
        <p:txBody>
          <a:bodyPr>
            <a:normAutofit/>
          </a:bodyPr>
          <a:lstStyle/>
          <a:p>
            <a:pPr algn="ctr"/>
            <a:r>
              <a:rPr lang="en-US" sz="3600" dirty="0">
                <a:solidFill>
                  <a:srgbClr val="0E4095"/>
                </a:solidFill>
                <a:latin typeface="Corbel" charset="0"/>
                <a:ea typeface="Corbel" charset="0"/>
                <a:cs typeface="Corbel" charset="0"/>
              </a:rPr>
              <a:t>Why </a:t>
            </a:r>
            <a:r>
              <a:rPr lang="en-US" sz="3600" dirty="0" smtClean="0">
                <a:solidFill>
                  <a:srgbClr val="0E4095"/>
                </a:solidFill>
                <a:latin typeface="Corbel" charset="0"/>
                <a:ea typeface="Corbel" charset="0"/>
                <a:cs typeface="Corbel" charset="0"/>
              </a:rPr>
              <a:t>AWS Cloud Control with StreamOne Enterprise Solutions Platform?</a:t>
            </a:r>
            <a:endParaRPr lang="en-US" sz="3600" dirty="0">
              <a:solidFill>
                <a:srgbClr val="0E4095"/>
              </a:solidFill>
              <a:latin typeface="Corbel" charset="0"/>
              <a:ea typeface="Corbel" charset="0"/>
              <a:cs typeface="Corbel" charset="0"/>
            </a:endParaRPr>
          </a:p>
        </p:txBody>
      </p:sp>
      <p:sp>
        <p:nvSpPr>
          <p:cNvPr id="3" name="Subtitle 2"/>
          <p:cNvSpPr>
            <a:spLocks noGrp="1"/>
          </p:cNvSpPr>
          <p:nvPr>
            <p:ph type="subTitle" idx="1"/>
          </p:nvPr>
        </p:nvSpPr>
        <p:spPr>
          <a:xfrm>
            <a:off x="609600" y="3429000"/>
            <a:ext cx="10363200" cy="1904999"/>
          </a:xfrm>
        </p:spPr>
        <p:txBody>
          <a:bodyPr>
            <a:noAutofit/>
          </a:bodyPr>
          <a:lstStyle/>
          <a:p>
            <a:pPr algn="ctr"/>
            <a:r>
              <a:rPr lang="en-US" b="0" dirty="0" smtClean="0">
                <a:solidFill>
                  <a:srgbClr val="0E4095"/>
                </a:solidFill>
              </a:rPr>
              <a:t>StreamOne Enterprise Solutions (SES) single platform </a:t>
            </a:r>
            <a:r>
              <a:rPr lang="en-US" b="0" dirty="0">
                <a:solidFill>
                  <a:srgbClr val="0E4095"/>
                </a:solidFill>
              </a:rPr>
              <a:t>offers Tech Data’s </a:t>
            </a:r>
            <a:r>
              <a:rPr lang="en-US" b="0" dirty="0" smtClean="0">
                <a:solidFill>
                  <a:srgbClr val="0E4095"/>
                </a:solidFill>
              </a:rPr>
              <a:t>ecosystem </a:t>
            </a:r>
            <a:r>
              <a:rPr lang="en-US" b="0" dirty="0">
                <a:solidFill>
                  <a:srgbClr val="0E4095"/>
                </a:solidFill>
              </a:rPr>
              <a:t>of channel partners and their customers </a:t>
            </a:r>
            <a:r>
              <a:rPr lang="en-US" b="0" dirty="0" smtClean="0">
                <a:solidFill>
                  <a:srgbClr val="0E4095"/>
                </a:solidFill>
              </a:rPr>
              <a:t>self-service </a:t>
            </a:r>
            <a:r>
              <a:rPr lang="en-US" b="0" dirty="0">
                <a:solidFill>
                  <a:srgbClr val="0E4095"/>
                </a:solidFill>
              </a:rPr>
              <a:t>access to comprehensive solutions from leading cloud service </a:t>
            </a:r>
            <a:r>
              <a:rPr lang="en-US" b="0" dirty="0" smtClean="0">
                <a:solidFill>
                  <a:srgbClr val="0E4095"/>
                </a:solidFill>
              </a:rPr>
              <a:t>providers. With interactive </a:t>
            </a:r>
            <a:r>
              <a:rPr lang="en-US" b="0" dirty="0">
                <a:solidFill>
                  <a:srgbClr val="0E4095"/>
                </a:solidFill>
              </a:rPr>
              <a:t>dashboards, analytics, </a:t>
            </a:r>
            <a:r>
              <a:rPr lang="en-US" b="0" dirty="0" smtClean="0">
                <a:solidFill>
                  <a:srgbClr val="0E4095"/>
                </a:solidFill>
              </a:rPr>
              <a:t>and </a:t>
            </a:r>
            <a:r>
              <a:rPr lang="en-US" b="0" dirty="0">
                <a:solidFill>
                  <a:srgbClr val="0E4095"/>
                </a:solidFill>
              </a:rPr>
              <a:t>end-customer access and </a:t>
            </a:r>
            <a:r>
              <a:rPr lang="en-US" b="0" dirty="0" smtClean="0">
                <a:solidFill>
                  <a:srgbClr val="0E4095"/>
                </a:solidFill>
              </a:rPr>
              <a:t>control, these capabilities enable you </a:t>
            </a:r>
            <a:r>
              <a:rPr lang="en-US" b="0" dirty="0">
                <a:solidFill>
                  <a:srgbClr val="0E4095"/>
                </a:solidFill>
              </a:rPr>
              <a:t>to expand </a:t>
            </a:r>
            <a:r>
              <a:rPr lang="en-US" b="0" dirty="0" smtClean="0">
                <a:solidFill>
                  <a:srgbClr val="0E4095"/>
                </a:solidFill>
              </a:rPr>
              <a:t>your </a:t>
            </a:r>
            <a:r>
              <a:rPr lang="en-US" b="0" dirty="0">
                <a:solidFill>
                  <a:srgbClr val="0E4095"/>
                </a:solidFill>
              </a:rPr>
              <a:t>cloud </a:t>
            </a:r>
            <a:r>
              <a:rPr lang="en-US" b="0" dirty="0" smtClean="0">
                <a:solidFill>
                  <a:srgbClr val="0E4095"/>
                </a:solidFill>
              </a:rPr>
              <a:t>business </a:t>
            </a:r>
            <a:r>
              <a:rPr lang="en-US" b="0" dirty="0">
                <a:solidFill>
                  <a:srgbClr val="0E4095"/>
                </a:solidFill>
              </a:rPr>
              <a:t>and help meet customers’ evolving cloud strategy needs.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570" y="6019800"/>
            <a:ext cx="3505200" cy="1054904"/>
          </a:xfrm>
          <a:prstGeom prst="rect">
            <a:avLst/>
          </a:prstGeom>
        </p:spPr>
      </p:pic>
    </p:spTree>
    <p:extLst>
      <p:ext uri="{BB962C8B-B14F-4D97-AF65-F5344CB8AC3E}">
        <p14:creationId xmlns:p14="http://schemas.microsoft.com/office/powerpoint/2010/main" val="23848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339563" y="17257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9" name="TextBox 28"/>
          <p:cNvSpPr txBox="1"/>
          <p:nvPr/>
        </p:nvSpPr>
        <p:spPr>
          <a:xfrm flipH="1">
            <a:off x="5339561" y="2378178"/>
            <a:ext cx="1816101" cy="584775"/>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Multiple AWS Accounts</a:t>
            </a:r>
            <a:endParaRPr lang="en-US" sz="1600" dirty="0">
              <a:solidFill>
                <a:schemeClr val="bg1"/>
              </a:solidFill>
              <a:latin typeface="Corbel" charset="0"/>
              <a:ea typeface="Corbel" charset="0"/>
              <a:cs typeface="Corbel" charset="0"/>
            </a:endParaRPr>
          </a:p>
        </p:txBody>
      </p:sp>
      <p:sp>
        <p:nvSpPr>
          <p:cNvPr id="14" name="TextBox 13"/>
          <p:cNvSpPr txBox="1"/>
          <p:nvPr/>
        </p:nvSpPr>
        <p:spPr>
          <a:xfrm>
            <a:off x="5339562" y="33178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5339562" y="49071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0" name="TextBox 19"/>
          <p:cNvSpPr txBox="1"/>
          <p:nvPr/>
        </p:nvSpPr>
        <p:spPr>
          <a:xfrm flipH="1">
            <a:off x="5339560" y="3985390"/>
            <a:ext cx="1816102" cy="584775"/>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AWS Cloud Spend Not Optimized</a:t>
            </a:r>
            <a:endParaRPr lang="en-US" sz="1600" dirty="0">
              <a:solidFill>
                <a:schemeClr val="bg1"/>
              </a:solidFill>
              <a:latin typeface="Corbel" charset="0"/>
              <a:ea typeface="Corbel" charset="0"/>
              <a:cs typeface="Corbel" charset="0"/>
            </a:endParaRPr>
          </a:p>
        </p:txBody>
      </p:sp>
      <p:sp>
        <p:nvSpPr>
          <p:cNvPr id="21" name="TextBox 20"/>
          <p:cNvSpPr txBox="1"/>
          <p:nvPr/>
        </p:nvSpPr>
        <p:spPr>
          <a:xfrm flipH="1">
            <a:off x="5105399" y="5612021"/>
            <a:ext cx="2259017" cy="338554"/>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Non-Compliant</a:t>
            </a:r>
            <a:endParaRPr lang="en-US" sz="1600" dirty="0">
              <a:solidFill>
                <a:schemeClr val="bg1"/>
              </a:solidFill>
              <a:latin typeface="Corbel" charset="0"/>
              <a:ea typeface="Corbel" charset="0"/>
              <a:cs typeface="Corbel" charset="0"/>
            </a:endParaRPr>
          </a:p>
        </p:txBody>
      </p:sp>
      <p:sp>
        <p:nvSpPr>
          <p:cNvPr id="25" name="TextBox 24"/>
          <p:cNvSpPr txBox="1"/>
          <p:nvPr/>
        </p:nvSpPr>
        <p:spPr>
          <a:xfrm flipH="1">
            <a:off x="5105400" y="1799476"/>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32" name="TextBox 31"/>
          <p:cNvSpPr txBox="1"/>
          <p:nvPr/>
        </p:nvSpPr>
        <p:spPr>
          <a:xfrm flipH="1">
            <a:off x="5105404" y="34090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4" name="TextBox 33"/>
          <p:cNvSpPr txBox="1"/>
          <p:nvPr/>
        </p:nvSpPr>
        <p:spPr>
          <a:xfrm flipH="1">
            <a:off x="5105402" y="50380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4" name="Title 3"/>
          <p:cNvSpPr>
            <a:spLocks noGrp="1"/>
          </p:cNvSpPr>
          <p:nvPr>
            <p:ph type="title"/>
          </p:nvPr>
        </p:nvSpPr>
        <p:spPr>
          <a:xfrm>
            <a:off x="532744" y="655638"/>
            <a:ext cx="11659255" cy="792162"/>
          </a:xfrm>
        </p:spPr>
        <p:txBody>
          <a:bodyPr/>
          <a:lstStyle/>
          <a:p>
            <a:r>
              <a:rPr lang="en-US" sz="3200" dirty="0" smtClean="0"/>
              <a:t>Why Sell StreamOne Enterprise Cloud Platform?  </a:t>
            </a:r>
            <a:br>
              <a:rPr lang="en-US" sz="3200" dirty="0" smtClean="0"/>
            </a:br>
            <a:r>
              <a:rPr lang="en-US" sz="3200" dirty="0" smtClean="0"/>
              <a:t>Addressing the Challenges of Uncontrolled IT.</a:t>
            </a:r>
            <a:endParaRPr lang="en-US" sz="3200" dirty="0"/>
          </a:p>
        </p:txBody>
      </p:sp>
    </p:spTree>
    <p:extLst>
      <p:ext uri="{BB962C8B-B14F-4D97-AF65-F5344CB8AC3E}">
        <p14:creationId xmlns:p14="http://schemas.microsoft.com/office/powerpoint/2010/main" val="375481327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5339562"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5339562"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spcAft>
                <a:spcPts val="0"/>
              </a:spcAft>
            </a:pPr>
            <a:r>
              <a:rPr lang="en-NZ" sz="1400" dirty="0">
                <a:solidFill>
                  <a:schemeClr val="bg1"/>
                </a:solidFill>
                <a:latin typeface="Corbel" panose="020B0503020204020204" pitchFamily="34" charset="0"/>
              </a:rPr>
              <a:t>Customers </a:t>
            </a:r>
            <a:r>
              <a:rPr lang="en-NZ" sz="1400" dirty="0" smtClean="0">
                <a:solidFill>
                  <a:schemeClr val="bg1"/>
                </a:solidFill>
                <a:latin typeface="Corbel" panose="020B0503020204020204" pitchFamily="34" charset="0"/>
              </a:rPr>
              <a:t>end </a:t>
            </a:r>
            <a:r>
              <a:rPr lang="en-NZ" sz="1400" dirty="0">
                <a:solidFill>
                  <a:schemeClr val="bg1"/>
                </a:solidFill>
                <a:latin typeface="Corbel" panose="020B0503020204020204" pitchFamily="34" charset="0"/>
              </a:rPr>
              <a:t>up managing multiple </a:t>
            </a:r>
            <a:r>
              <a:rPr lang="en-NZ" sz="1400" dirty="0" smtClean="0">
                <a:solidFill>
                  <a:schemeClr val="bg1"/>
                </a:solidFill>
                <a:latin typeface="Corbel" panose="020B0503020204020204" pitchFamily="34" charset="0"/>
              </a:rPr>
              <a:t>cloud accounts </a:t>
            </a:r>
            <a:r>
              <a:rPr lang="en-NZ" sz="1400" dirty="0">
                <a:solidFill>
                  <a:schemeClr val="bg1"/>
                </a:solidFill>
                <a:latin typeface="Corbel" panose="020B0503020204020204" pitchFamily="34" charset="0"/>
              </a:rPr>
              <a:t>inefficiently, solving </a:t>
            </a:r>
            <a:r>
              <a:rPr lang="en-NZ" sz="1400" dirty="0" smtClean="0">
                <a:solidFill>
                  <a:schemeClr val="bg1"/>
                </a:solidFill>
                <a:latin typeface="Corbel" panose="020B0503020204020204" pitchFamily="34" charset="0"/>
              </a:rPr>
              <a:t>for </a:t>
            </a:r>
            <a:r>
              <a:rPr lang="en-US" sz="1400" dirty="0" smtClean="0">
                <a:solidFill>
                  <a:schemeClr val="bg1"/>
                </a:solidFill>
                <a:latin typeface="Corbel" panose="020B0503020204020204" pitchFamily="34" charset="0"/>
              </a:rPr>
              <a:t>centralizing </a:t>
            </a:r>
            <a:r>
              <a:rPr lang="en-US" sz="1400" dirty="0">
                <a:solidFill>
                  <a:schemeClr val="bg1"/>
                </a:solidFill>
                <a:latin typeface="Corbel" panose="020B0503020204020204" pitchFamily="34" charset="0"/>
              </a:rPr>
              <a:t>accounts </a:t>
            </a:r>
            <a:r>
              <a:rPr lang="en-US" sz="1400" dirty="0" smtClean="0">
                <a:solidFill>
                  <a:schemeClr val="bg1"/>
                </a:solidFill>
                <a:latin typeface="Corbel" panose="020B0503020204020204" pitchFamily="34" charset="0"/>
              </a:rPr>
              <a:t>into a </a:t>
            </a:r>
            <a:r>
              <a:rPr lang="en-US" sz="1400" dirty="0">
                <a:solidFill>
                  <a:schemeClr val="bg1"/>
                </a:solidFill>
                <a:latin typeface="Corbel" panose="020B0503020204020204" pitchFamily="34" charset="0"/>
              </a:rPr>
              <a:t>consolidated billing </a:t>
            </a:r>
            <a:r>
              <a:rPr lang="en-US" sz="1400" dirty="0" smtClean="0">
                <a:solidFill>
                  <a:schemeClr val="bg1"/>
                </a:solidFill>
                <a:latin typeface="Corbel" panose="020B0503020204020204" pitchFamily="34" charset="0"/>
              </a:rPr>
              <a:t>model  with dashboard visibility addresses a myriad of </a:t>
            </a:r>
            <a:r>
              <a:rPr lang="en-NZ" sz="1400" dirty="0" smtClean="0">
                <a:solidFill>
                  <a:schemeClr val="bg1"/>
                </a:solidFill>
                <a:latin typeface="Corbel" panose="020B0503020204020204" pitchFamily="34" charset="0"/>
              </a:rPr>
              <a:t>challenges from cloud sprawl and shadow IT to capturing</a:t>
            </a:r>
            <a:r>
              <a:rPr lang="en-US" sz="1400" dirty="0" smtClean="0">
                <a:solidFill>
                  <a:schemeClr val="bg1"/>
                </a:solidFill>
                <a:latin typeface="Corbel" panose="020B0503020204020204" pitchFamily="34" charset="0"/>
              </a:rPr>
              <a:t> </a:t>
            </a:r>
            <a:r>
              <a:rPr lang="en-US" sz="1400" dirty="0">
                <a:solidFill>
                  <a:schemeClr val="bg1"/>
                </a:solidFill>
                <a:latin typeface="Corbel" panose="020B0503020204020204" pitchFamily="34" charset="0"/>
              </a:rPr>
              <a:t>volume </a:t>
            </a:r>
            <a:r>
              <a:rPr lang="en-US" sz="1400" dirty="0" smtClean="0">
                <a:solidFill>
                  <a:schemeClr val="bg1"/>
                </a:solidFill>
                <a:latin typeface="Corbel" panose="020B0503020204020204" pitchFamily="34" charset="0"/>
              </a:rPr>
              <a:t>tiered discounts and  accurately assigning and managing charge-back costs across the organization.</a:t>
            </a:r>
            <a:endParaRPr lang="en-US" sz="1400" dirty="0">
              <a:solidFill>
                <a:schemeClr val="bg1"/>
              </a:solidFill>
              <a:latin typeface="Corbel" panose="020B0503020204020204" pitchFamily="34" charset="0"/>
            </a:endParaRPr>
          </a:p>
        </p:txBody>
      </p:sp>
      <p:sp>
        <p:nvSpPr>
          <p:cNvPr id="19" name="TextBox 18"/>
          <p:cNvSpPr txBox="1"/>
          <p:nvPr/>
        </p:nvSpPr>
        <p:spPr>
          <a:xfrm flipH="1">
            <a:off x="2133599" y="2301978"/>
            <a:ext cx="1822499" cy="584775"/>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Multiple AWS Accounts</a:t>
            </a:r>
            <a:endParaRPr lang="en-US" sz="1600" dirty="0">
              <a:solidFill>
                <a:schemeClr val="bg1"/>
              </a:solidFill>
              <a:latin typeface="Corbel" charset="0"/>
              <a:ea typeface="Corbel" charset="0"/>
              <a:cs typeface="Corbel" charset="0"/>
            </a:endParaRPr>
          </a:p>
        </p:txBody>
      </p:sp>
      <p:sp>
        <p:nvSpPr>
          <p:cNvPr id="22" name="TextBox 21"/>
          <p:cNvSpPr txBox="1"/>
          <p:nvPr/>
        </p:nvSpPr>
        <p:spPr>
          <a:xfrm flipH="1">
            <a:off x="1893038" y="1723276"/>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5339562" y="3903051"/>
            <a:ext cx="1897862" cy="830997"/>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AWS Cloud Spend Not Optimized</a:t>
            </a: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5105404"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5105399" y="5535821"/>
            <a:ext cx="2259017" cy="338554"/>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Non-Compliance</a:t>
            </a:r>
            <a:endParaRPr lang="en-US" sz="1600" dirty="0">
              <a:solidFill>
                <a:schemeClr val="bg1"/>
              </a:solidFill>
              <a:latin typeface="Corbel" charset="0"/>
              <a:ea typeface="Corbel" charset="0"/>
              <a:cs typeface="Corbel" charset="0"/>
            </a:endParaRPr>
          </a:p>
        </p:txBody>
      </p:sp>
      <p:sp>
        <p:nvSpPr>
          <p:cNvPr id="31" name="TextBox 30"/>
          <p:cNvSpPr txBox="1"/>
          <p:nvPr/>
        </p:nvSpPr>
        <p:spPr>
          <a:xfrm flipH="1">
            <a:off x="5105402"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2" name="Title 1"/>
          <p:cNvSpPr>
            <a:spLocks noGrp="1"/>
          </p:cNvSpPr>
          <p:nvPr>
            <p:ph type="title"/>
          </p:nvPr>
        </p:nvSpPr>
        <p:spPr>
          <a:xfrm>
            <a:off x="533400" y="723550"/>
            <a:ext cx="11126510" cy="792162"/>
          </a:xfrm>
        </p:spPr>
        <p:txBody>
          <a:bodyPr/>
          <a:lstStyle/>
          <a:p>
            <a:r>
              <a:rPr lang="en-US" dirty="0"/>
              <a:t>Why Sell StreamOne Enterprise </a:t>
            </a:r>
            <a:r>
              <a:rPr lang="en-US" dirty="0" smtClean="0"/>
              <a:t>Solutions Cloud </a:t>
            </a:r>
            <a:r>
              <a:rPr lang="en-US" dirty="0"/>
              <a:t>Platform?  Addressing the Challenges of Uncontrolled IT.</a:t>
            </a:r>
          </a:p>
        </p:txBody>
      </p:sp>
    </p:spTree>
    <p:extLst>
      <p:ext uri="{BB962C8B-B14F-4D97-AF65-F5344CB8AC3E}">
        <p14:creationId xmlns:p14="http://schemas.microsoft.com/office/powerpoint/2010/main" val="304017756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p:cNvSpPr txBox="1">
            <a:spLocks/>
          </p:cNvSpPr>
          <p:nvPr/>
        </p:nvSpPr>
        <p:spPr>
          <a:xfrm>
            <a:off x="1823975" y="-115323"/>
            <a:ext cx="7886700" cy="994172"/>
          </a:xfrm>
          <a:prstGeom prst="rect">
            <a:avLst/>
          </a:prstGeom>
          <a:effectLst/>
        </p:spPr>
        <p:txBody>
          <a:bodyPr vert="horz" lIns="91440" tIns="45720" rIns="91440" bIns="45720" rtlCol="0" anchor="b">
            <a:normAutofit/>
          </a:bodyPr>
          <a:lstStyle>
            <a:lvl1pPr algn="ctr" defTabSz="685800" rtl="0" eaLnBrk="1" latinLnBrk="0" hangingPunct="1">
              <a:lnSpc>
                <a:spcPct val="90000"/>
              </a:lnSpc>
              <a:spcBef>
                <a:spcPct val="0"/>
              </a:spcBef>
              <a:buNone/>
              <a:defRPr sz="4500" b="1" kern="1200">
                <a:solidFill>
                  <a:srgbClr val="104094"/>
                </a:solidFill>
                <a:latin typeface="Phi  Roman" charset="0"/>
                <a:ea typeface="Phi  Roman" charset="0"/>
                <a:cs typeface="Phi  Roman" charset="0"/>
              </a:defRPr>
            </a:lvl1pPr>
          </a:lstStyle>
          <a:p>
            <a:pPr algn="l"/>
            <a:endParaRPr lang="en-US" sz="2600" dirty="0">
              <a:latin typeface="Corbel" charset="0"/>
              <a:ea typeface="Corbel" charset="0"/>
              <a:cs typeface="Corbel" charset="0"/>
            </a:endParaRPr>
          </a:p>
        </p:txBody>
      </p:sp>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2133600"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5339562"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Customers end up managing multiple cloud accounts inefficiently, solving for centralizing accounts into a consolidated billing model  with dashboard visibility addresses a myriad of challenges from cloud sprawl and shadow IT to capturing volume tiered discounts and  accurately assigning and managing charge-back costs across the organization.</a:t>
            </a:r>
          </a:p>
        </p:txBody>
      </p:sp>
      <p:sp>
        <p:nvSpPr>
          <p:cNvPr id="19" name="TextBox 18"/>
          <p:cNvSpPr txBox="1"/>
          <p:nvPr/>
        </p:nvSpPr>
        <p:spPr>
          <a:xfrm flipH="1">
            <a:off x="2133599" y="2301978"/>
            <a:ext cx="2018460"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t>
            </a:r>
            <a:r>
              <a:rPr lang="en-US" sz="1600" dirty="0" smtClean="0">
                <a:solidFill>
                  <a:schemeClr val="bg1"/>
                </a:solidFill>
                <a:latin typeface="Corbel" charset="0"/>
                <a:ea typeface="Corbel" charset="0"/>
                <a:cs typeface="Corbel" charset="0"/>
              </a:rPr>
              <a:t>AWS Accounts</a:t>
            </a:r>
            <a:endParaRPr lang="en-US" sz="1600" dirty="0">
              <a:solidFill>
                <a:schemeClr val="bg1"/>
              </a:solidFill>
              <a:latin typeface="Corbel" charset="0"/>
              <a:ea typeface="Corbel" charset="0"/>
              <a:cs typeface="Corbel" charset="0"/>
            </a:endParaRPr>
          </a:p>
        </p:txBody>
      </p:sp>
      <p:sp>
        <p:nvSpPr>
          <p:cNvPr id="22" name="TextBox 21"/>
          <p:cNvSpPr txBox="1"/>
          <p:nvPr/>
        </p:nvSpPr>
        <p:spPr>
          <a:xfrm flipH="1">
            <a:off x="1893038" y="1723276"/>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2133598" y="3909190"/>
            <a:ext cx="1816102" cy="584775"/>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AWS Cloud Spend Not Optimized</a:t>
            </a: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1899442"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5105399" y="5535821"/>
            <a:ext cx="2259017" cy="338554"/>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Non-Compliance</a:t>
            </a:r>
            <a:endParaRPr lang="en-US" sz="1600" dirty="0">
              <a:solidFill>
                <a:schemeClr val="bg1"/>
              </a:solidFill>
              <a:latin typeface="Corbel" charset="0"/>
              <a:ea typeface="Corbel" charset="0"/>
              <a:cs typeface="Corbel" charset="0"/>
            </a:endParaRPr>
          </a:p>
        </p:txBody>
      </p:sp>
      <p:sp>
        <p:nvSpPr>
          <p:cNvPr id="31" name="TextBox 30"/>
          <p:cNvSpPr txBox="1"/>
          <p:nvPr/>
        </p:nvSpPr>
        <p:spPr>
          <a:xfrm flipH="1">
            <a:off x="5105402"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17" name="TextBox 16"/>
          <p:cNvSpPr txBox="1"/>
          <p:nvPr/>
        </p:nvSpPr>
        <p:spPr>
          <a:xfrm>
            <a:off x="3949701" y="3238925"/>
            <a:ext cx="5918203" cy="1343934"/>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smtClean="0">
                <a:solidFill>
                  <a:schemeClr val="bg1"/>
                </a:solidFill>
                <a:latin typeface="Corbel" charset="0"/>
                <a:ea typeface="Corbel" charset="0"/>
                <a:cs typeface="Corbel" charset="0"/>
              </a:rPr>
              <a:t>Customers not taking advantage of AWS Reserved Instances (RI) with no </a:t>
            </a:r>
            <a:r>
              <a:rPr lang="en-US" sz="1400" dirty="0">
                <a:solidFill>
                  <a:schemeClr val="bg1"/>
                </a:solidFill>
                <a:latin typeface="Corbel" charset="0"/>
                <a:ea typeface="Corbel" charset="0"/>
                <a:cs typeface="Corbel" charset="0"/>
              </a:rPr>
              <a:t>easy way to determine </a:t>
            </a:r>
            <a:r>
              <a:rPr lang="en-US" sz="1400" dirty="0" smtClean="0">
                <a:solidFill>
                  <a:schemeClr val="bg1"/>
                </a:solidFill>
                <a:latin typeface="Corbel" charset="0"/>
                <a:ea typeface="Corbel" charset="0"/>
                <a:cs typeface="Corbel" charset="0"/>
              </a:rPr>
              <a:t>what to purchase, solving for optimized spend with detailed usage </a:t>
            </a:r>
            <a:r>
              <a:rPr lang="en-US" sz="1400" dirty="0">
                <a:solidFill>
                  <a:schemeClr val="bg1"/>
                </a:solidFill>
                <a:latin typeface="Corbel" charset="0"/>
                <a:ea typeface="Corbel" charset="0"/>
                <a:cs typeface="Corbel" charset="0"/>
              </a:rPr>
              <a:t>history and analytics reports </a:t>
            </a:r>
            <a:r>
              <a:rPr lang="en-US" sz="1400" dirty="0" smtClean="0">
                <a:solidFill>
                  <a:schemeClr val="bg1"/>
                </a:solidFill>
                <a:latin typeface="Corbel" charset="0"/>
                <a:ea typeface="Corbel" charset="0"/>
                <a:cs typeface="Corbel" charset="0"/>
              </a:rPr>
              <a:t>that provide RI purchase recommendations to lower costs. </a:t>
            </a:r>
            <a:endParaRPr lang="en-US" sz="1400" dirty="0">
              <a:solidFill>
                <a:schemeClr val="bg1"/>
              </a:solidFill>
              <a:latin typeface="Corbel" charset="0"/>
              <a:ea typeface="Corbel" charset="0"/>
              <a:cs typeface="Corbel" charset="0"/>
            </a:endParaRPr>
          </a:p>
        </p:txBody>
      </p:sp>
      <p:sp>
        <p:nvSpPr>
          <p:cNvPr id="3" name="Title 2"/>
          <p:cNvSpPr>
            <a:spLocks noGrp="1"/>
          </p:cNvSpPr>
          <p:nvPr>
            <p:ph type="title"/>
          </p:nvPr>
        </p:nvSpPr>
        <p:spPr>
          <a:xfrm>
            <a:off x="533400" y="706016"/>
            <a:ext cx="11126510" cy="792162"/>
          </a:xfrm>
        </p:spPr>
        <p:txBody>
          <a:bodyPr/>
          <a:lstStyle/>
          <a:p>
            <a:r>
              <a:rPr lang="en-US" dirty="0"/>
              <a:t>Why Sell StreamOne Enterprise </a:t>
            </a:r>
            <a:r>
              <a:rPr lang="en-US" dirty="0" smtClean="0"/>
              <a:t>Solutions Cloud </a:t>
            </a:r>
            <a:r>
              <a:rPr lang="en-US" dirty="0"/>
              <a:t>Platform?  Addressing the Challenges of Uncontrolled IT.</a:t>
            </a:r>
          </a:p>
        </p:txBody>
      </p:sp>
    </p:spTree>
    <p:extLst>
      <p:ext uri="{BB962C8B-B14F-4D97-AF65-F5344CB8AC3E}">
        <p14:creationId xmlns:p14="http://schemas.microsoft.com/office/powerpoint/2010/main" val="428646705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2133600"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2127198"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panose="020B0503020204020204" pitchFamily="34" charset="0"/>
              </a:rPr>
              <a:t>Customers end up managing multiple cloud accounts inefficiently, solving for centralizing accounts into a consolidated billing model  with dashboard visibility addresses a myriad of challenges from cloud sprawl and shadow IT to capturing volume tiered discounts and  accurately assigning and managing charge-back costs across the organization</a:t>
            </a:r>
            <a:r>
              <a:rPr lang="en-US" sz="1400" dirty="0" smtClean="0">
                <a:solidFill>
                  <a:schemeClr val="bg1"/>
                </a:solidFill>
                <a:latin typeface="Corbel" panose="020B0503020204020204" pitchFamily="34" charset="0"/>
              </a:rPr>
              <a:t>.</a:t>
            </a:r>
            <a:endParaRPr lang="en-US" sz="1400" dirty="0">
              <a:solidFill>
                <a:schemeClr val="bg1"/>
              </a:solidFill>
              <a:latin typeface="Corbel" charset="0"/>
              <a:ea typeface="Corbel" charset="0"/>
              <a:cs typeface="Corbel" charset="0"/>
            </a:endParaRPr>
          </a:p>
        </p:txBody>
      </p:sp>
      <p:sp>
        <p:nvSpPr>
          <p:cNvPr id="19" name="TextBox 18"/>
          <p:cNvSpPr txBox="1"/>
          <p:nvPr/>
        </p:nvSpPr>
        <p:spPr>
          <a:xfrm flipH="1">
            <a:off x="2013318" y="2330023"/>
            <a:ext cx="2050255"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t>
            </a:r>
            <a:r>
              <a:rPr lang="en-US" sz="1600" dirty="0" smtClean="0">
                <a:solidFill>
                  <a:schemeClr val="bg1"/>
                </a:solidFill>
                <a:latin typeface="Corbel" charset="0"/>
                <a:ea typeface="Corbel" charset="0"/>
                <a:cs typeface="Corbel" charset="0"/>
              </a:rPr>
              <a:t>AWS Accounts</a:t>
            </a:r>
            <a:endParaRPr lang="en-US" sz="1600" dirty="0">
              <a:solidFill>
                <a:schemeClr val="bg1"/>
              </a:solidFill>
              <a:latin typeface="Corbel" charset="0"/>
              <a:ea typeface="Corbel" charset="0"/>
              <a:cs typeface="Corbel" charset="0"/>
            </a:endParaRPr>
          </a:p>
        </p:txBody>
      </p:sp>
      <p:sp>
        <p:nvSpPr>
          <p:cNvPr id="22" name="TextBox 21"/>
          <p:cNvSpPr txBox="1"/>
          <p:nvPr/>
        </p:nvSpPr>
        <p:spPr>
          <a:xfrm flipH="1">
            <a:off x="1908938" y="1727941"/>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2127196" y="3909190"/>
            <a:ext cx="1822503" cy="830997"/>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AWS Cloud Spend Not Optimized</a:t>
            </a: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1899442"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1893035" y="5535820"/>
            <a:ext cx="2259017" cy="338554"/>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Non-Compliance</a:t>
            </a:r>
            <a:endParaRPr lang="en-US" sz="1600" dirty="0">
              <a:solidFill>
                <a:schemeClr val="bg1"/>
              </a:solidFill>
              <a:latin typeface="Corbel" charset="0"/>
              <a:ea typeface="Corbel" charset="0"/>
              <a:cs typeface="Corbel" charset="0"/>
            </a:endParaRPr>
          </a:p>
        </p:txBody>
      </p:sp>
      <p:sp>
        <p:nvSpPr>
          <p:cNvPr id="31" name="TextBox 30"/>
          <p:cNvSpPr txBox="1"/>
          <p:nvPr/>
        </p:nvSpPr>
        <p:spPr>
          <a:xfrm flipH="1">
            <a:off x="1893038"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17" name="TextBox 16"/>
          <p:cNvSpPr txBox="1"/>
          <p:nvPr/>
        </p:nvSpPr>
        <p:spPr>
          <a:xfrm>
            <a:off x="3949701" y="3238925"/>
            <a:ext cx="5918203" cy="1343934"/>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Customers not taking advantage of AWS Reserved Instances (RI) with no easy way to determine what to purchase, solving for optimized spend with detailed usage history and analytics reports that provide RI purchase recommendations to lower costs. </a:t>
            </a:r>
          </a:p>
        </p:txBody>
      </p:sp>
      <p:sp>
        <p:nvSpPr>
          <p:cNvPr id="20" name="TextBox 19"/>
          <p:cNvSpPr txBox="1"/>
          <p:nvPr/>
        </p:nvSpPr>
        <p:spPr>
          <a:xfrm>
            <a:off x="3955653" y="4830998"/>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smtClean="0">
                <a:solidFill>
                  <a:schemeClr val="bg1"/>
                </a:solidFill>
                <a:latin typeface="Corbel" charset="0"/>
                <a:ea typeface="Corbel" charset="0"/>
                <a:cs typeface="Corbel" charset="0"/>
              </a:rPr>
              <a:t>Customer not using </a:t>
            </a:r>
            <a:r>
              <a:rPr lang="en-US" sz="1400" dirty="0">
                <a:solidFill>
                  <a:schemeClr val="bg1"/>
                </a:solidFill>
                <a:latin typeface="Corbel" charset="0"/>
                <a:ea typeface="Corbel" charset="0"/>
                <a:cs typeface="Corbel" charset="0"/>
              </a:rPr>
              <a:t>security best practices, </a:t>
            </a:r>
            <a:r>
              <a:rPr lang="en-US" sz="1400" dirty="0" smtClean="0">
                <a:solidFill>
                  <a:schemeClr val="bg1"/>
                </a:solidFill>
                <a:latin typeface="Corbel" charset="0"/>
                <a:ea typeface="Corbel" charset="0"/>
                <a:cs typeface="Corbel" charset="0"/>
              </a:rPr>
              <a:t>may have limited </a:t>
            </a:r>
            <a:r>
              <a:rPr lang="en-US" sz="1400" dirty="0">
                <a:solidFill>
                  <a:schemeClr val="bg1"/>
                </a:solidFill>
                <a:latin typeface="Corbel" charset="0"/>
                <a:ea typeface="Corbel" charset="0"/>
                <a:cs typeface="Corbel" charset="0"/>
              </a:rPr>
              <a:t>skilled staff and </a:t>
            </a:r>
            <a:r>
              <a:rPr lang="en-US" sz="1400" dirty="0" smtClean="0">
                <a:solidFill>
                  <a:schemeClr val="bg1"/>
                </a:solidFill>
                <a:latin typeface="Corbel" charset="0"/>
                <a:ea typeface="Corbel" charset="0"/>
                <a:cs typeface="Corbel" charset="0"/>
              </a:rPr>
              <a:t>resources to effectively manage the AWS IT environment, solving for adopting security and compliance best practice by providing  recommendations and possibly leveraging outside resources to manage the environment addresses non-compliance challengers.</a:t>
            </a:r>
            <a:endParaRPr lang="en-US" sz="1400" dirty="0">
              <a:solidFill>
                <a:schemeClr val="bg1"/>
              </a:solidFill>
              <a:latin typeface="Corbel" charset="0"/>
              <a:ea typeface="Corbel" charset="0"/>
              <a:cs typeface="Corbel" charset="0"/>
            </a:endParaRPr>
          </a:p>
        </p:txBody>
      </p:sp>
      <p:sp>
        <p:nvSpPr>
          <p:cNvPr id="3" name="Title 2"/>
          <p:cNvSpPr>
            <a:spLocks noGrp="1"/>
          </p:cNvSpPr>
          <p:nvPr>
            <p:ph type="title"/>
          </p:nvPr>
        </p:nvSpPr>
        <p:spPr>
          <a:xfrm>
            <a:off x="533400" y="722926"/>
            <a:ext cx="11126510" cy="792162"/>
          </a:xfrm>
        </p:spPr>
        <p:txBody>
          <a:bodyPr/>
          <a:lstStyle/>
          <a:p>
            <a:r>
              <a:rPr lang="en-US" dirty="0"/>
              <a:t>Why Sell StreamOne Enterprise </a:t>
            </a:r>
            <a:r>
              <a:rPr lang="en-US" dirty="0" smtClean="0"/>
              <a:t>Solutions Cloud </a:t>
            </a:r>
            <a:r>
              <a:rPr lang="en-US" dirty="0"/>
              <a:t>Platform?  Addressing the Challenges of Uncontrolled IT.</a:t>
            </a:r>
          </a:p>
        </p:txBody>
      </p:sp>
    </p:spTree>
    <p:extLst>
      <p:ext uri="{BB962C8B-B14F-4D97-AF65-F5344CB8AC3E}">
        <p14:creationId xmlns:p14="http://schemas.microsoft.com/office/powerpoint/2010/main" val="359522858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59A9D-0EFC-42A6-B93A-925037AD18B2}"/>
              </a:ext>
            </a:extLst>
          </p:cNvPr>
          <p:cNvSpPr>
            <a:spLocks noGrp="1"/>
          </p:cNvSpPr>
          <p:nvPr>
            <p:ph type="title"/>
          </p:nvPr>
        </p:nvSpPr>
        <p:spPr>
          <a:xfrm>
            <a:off x="1560946" y="1848029"/>
            <a:ext cx="5800871" cy="792162"/>
          </a:xfrm>
        </p:spPr>
        <p:txBody>
          <a:bodyPr/>
          <a:lstStyle/>
          <a:p>
            <a:pPr algn="ctr"/>
            <a:r>
              <a:rPr lang="en-US" sz="2400" dirty="0">
                <a:latin typeface="Corbel" charset="0"/>
                <a:ea typeface="Corbel" charset="0"/>
                <a:cs typeface="Corbel" charset="0"/>
              </a:rPr>
              <a:t>What </a:t>
            </a:r>
            <a:r>
              <a:rPr lang="en-US" sz="2400" dirty="0" smtClean="0">
                <a:latin typeface="Corbel" charset="0"/>
                <a:ea typeface="Corbel" charset="0"/>
                <a:cs typeface="Corbel" charset="0"/>
              </a:rPr>
              <a:t>StreamOne can do  </a:t>
            </a:r>
            <a:r>
              <a:rPr lang="en-US" sz="2400" dirty="0">
                <a:latin typeface="Corbel" charset="0"/>
                <a:ea typeface="Corbel" charset="0"/>
                <a:cs typeface="Corbel" charset="0"/>
              </a:rPr>
              <a:t>for </a:t>
            </a:r>
            <a:r>
              <a:rPr lang="en-US" sz="2400" dirty="0" smtClean="0">
                <a:latin typeface="Corbel" charset="0"/>
                <a:ea typeface="Corbel" charset="0"/>
                <a:cs typeface="Corbel" charset="0"/>
              </a:rPr>
              <a:t>you beyond natural growth of customers’ AWS usage.</a:t>
            </a:r>
            <a:endParaRPr lang="en-US" sz="2400" dirty="0">
              <a:latin typeface="Corbel" charset="0"/>
              <a:ea typeface="Corbel" charset="0"/>
              <a:cs typeface="Corbel" charset="0"/>
            </a:endParaRPr>
          </a:p>
        </p:txBody>
      </p:sp>
      <p:grpSp>
        <p:nvGrpSpPr>
          <p:cNvPr id="3" name="Group 2"/>
          <p:cNvGrpSpPr/>
          <p:nvPr/>
        </p:nvGrpSpPr>
        <p:grpSpPr>
          <a:xfrm>
            <a:off x="7554876" y="1635399"/>
            <a:ext cx="3640667" cy="1300111"/>
            <a:chOff x="6537305" y="-40694"/>
            <a:chExt cx="5565227" cy="1768241"/>
          </a:xfrm>
        </p:grpSpPr>
        <p:sp>
          <p:nvSpPr>
            <p:cNvPr id="42" name="Rectangle 41"/>
            <p:cNvSpPr/>
            <p:nvPr/>
          </p:nvSpPr>
          <p:spPr>
            <a:xfrm>
              <a:off x="6537305" y="-40694"/>
              <a:ext cx="5565227" cy="1550483"/>
            </a:xfrm>
            <a:prstGeom prst="rect">
              <a:avLst/>
            </a:prstGeom>
            <a:solidFill>
              <a:srgbClr val="28A4EF"/>
            </a:solidFill>
            <a:ln w="28575" cap="sq">
              <a:solidFill>
                <a:srgbClr val="28A4EF"/>
              </a:solidFill>
              <a:miter lim="800000"/>
            </a:ln>
          </p:spPr>
          <p:txBody>
            <a:bodyPr lIns="201695" tIns="302543" rIns="201695" bIns="0" anchor="t" anchorCtr="0">
              <a:noAutofit/>
            </a:bodyPr>
            <a:lstStyle/>
            <a:p>
              <a:pPr algn="ctr" defTabSz="685736">
                <a:spcAft>
                  <a:spcPts val="441"/>
                </a:spcAft>
              </a:pPr>
              <a:r>
                <a:rPr lang="en-US" sz="1029" dirty="0" smtClean="0">
                  <a:solidFill>
                    <a:schemeClr val="bg1"/>
                  </a:solidFill>
                  <a:latin typeface="Corbel" charset="0"/>
                  <a:ea typeface="Corbel" charset="0"/>
                  <a:cs typeface="Corbel" charset="0"/>
                </a:rPr>
                <a:t>This platform sets us apart from our competition. Our customers can get the visibility and control they need to…. </a:t>
              </a:r>
              <a:endParaRPr lang="en-US" sz="1029" dirty="0">
                <a:solidFill>
                  <a:schemeClr val="bg1"/>
                </a:solidFill>
                <a:latin typeface="Corbel" charset="0"/>
                <a:ea typeface="Corbel" charset="0"/>
                <a:cs typeface="Corbel" charset="0"/>
              </a:endParaRPr>
            </a:p>
            <a:p>
              <a:pPr algn="ctr" defTabSz="685736">
                <a:spcAft>
                  <a:spcPts val="441"/>
                </a:spcAft>
              </a:pPr>
              <a:r>
                <a:rPr lang="en-US" sz="882" b="1" dirty="0">
                  <a:solidFill>
                    <a:schemeClr val="bg1"/>
                  </a:solidFill>
                  <a:latin typeface="Corbel" charset="0"/>
                  <a:ea typeface="Corbel" charset="0"/>
                  <a:cs typeface="Corbel" charset="0"/>
                </a:rPr>
                <a:t>– </a:t>
              </a:r>
              <a:r>
                <a:rPr lang="en-US" sz="882" b="1" i="1" dirty="0">
                  <a:solidFill>
                    <a:schemeClr val="bg1"/>
                  </a:solidFill>
                  <a:latin typeface="Corbel" charset="0"/>
                  <a:ea typeface="Corbel" charset="0"/>
                  <a:cs typeface="Corbel" charset="0"/>
                </a:rPr>
                <a:t>Cloud Sales Manager, </a:t>
              </a:r>
              <a:r>
                <a:rPr lang="en-US" sz="882" b="1" i="1" dirty="0" smtClean="0">
                  <a:solidFill>
                    <a:schemeClr val="bg1"/>
                  </a:solidFill>
                  <a:latin typeface="Corbel" charset="0"/>
                  <a:ea typeface="Corbel" charset="0"/>
                  <a:cs typeface="Corbel" charset="0"/>
                </a:rPr>
                <a:t>StreamOne Enterprise Solutions Cloud Platform Early </a:t>
              </a:r>
              <a:r>
                <a:rPr lang="en-US" sz="882" b="1" i="1" dirty="0">
                  <a:solidFill>
                    <a:schemeClr val="bg1"/>
                  </a:solidFill>
                  <a:latin typeface="Corbel" charset="0"/>
                  <a:ea typeface="Corbel" charset="0"/>
                  <a:cs typeface="Corbel" charset="0"/>
                </a:rPr>
                <a:t>Adopter</a:t>
              </a:r>
            </a:p>
          </p:txBody>
        </p:sp>
        <p:sp>
          <p:nvSpPr>
            <p:cNvPr id="43" name="Isosceles Triangle 42"/>
            <p:cNvSpPr/>
            <p:nvPr/>
          </p:nvSpPr>
          <p:spPr bwMode="auto">
            <a:xfrm rot="10800000">
              <a:off x="9113048" y="1509789"/>
              <a:ext cx="413741" cy="217758"/>
            </a:xfrm>
            <a:prstGeom prst="triangle">
              <a:avLst/>
            </a:prstGeom>
            <a:solidFill>
              <a:schemeClr val="bg2"/>
            </a:solidFill>
            <a:ln w="28575" cap="sq">
              <a:solidFill>
                <a:schemeClr val="accent1"/>
              </a:solidFill>
              <a:miter lim="800000"/>
            </a:ln>
          </p:spPr>
          <p:txBody>
            <a:bodyPr lIns="201695" tIns="302543" rIns="201695" bIns="0" anchor="t" anchorCtr="0">
              <a:noAutofit/>
            </a:bodyPr>
            <a:lstStyle/>
            <a:p>
              <a:pPr algn="ctr" defTabSz="685736">
                <a:spcAft>
                  <a:spcPts val="441"/>
                </a:spcAft>
              </a:pPr>
              <a:endParaRPr lang="en-US" sz="1029" dirty="0" err="1">
                <a:solidFill>
                  <a:srgbClr val="FFFFFF"/>
                </a:solidFill>
                <a:latin typeface="Corbel" charset="0"/>
                <a:ea typeface="Corbel" charset="0"/>
                <a:cs typeface="Corbel" charset="0"/>
              </a:endParaRPr>
            </a:p>
          </p:txBody>
        </p:sp>
        <p:grpSp>
          <p:nvGrpSpPr>
            <p:cNvPr id="44" name="Group 43"/>
            <p:cNvGrpSpPr/>
            <p:nvPr/>
          </p:nvGrpSpPr>
          <p:grpSpPr>
            <a:xfrm>
              <a:off x="9152799" y="102186"/>
              <a:ext cx="334238" cy="228600"/>
              <a:chOff x="10721099" y="0"/>
              <a:chExt cx="290612" cy="198762"/>
            </a:xfrm>
            <a:solidFill>
              <a:schemeClr val="accent1"/>
            </a:solidFill>
          </p:grpSpPr>
          <p:sp>
            <p:nvSpPr>
              <p:cNvPr id="45" name="Freeform 6"/>
              <p:cNvSpPr>
                <a:spLocks/>
              </p:cNvSpPr>
              <p:nvPr/>
            </p:nvSpPr>
            <p:spPr bwMode="auto">
              <a:xfrm>
                <a:off x="10721099" y="0"/>
                <a:ext cx="134969" cy="198762"/>
              </a:xfrm>
              <a:custGeom>
                <a:avLst/>
                <a:gdLst>
                  <a:gd name="T0" fmla="*/ 3 w 193"/>
                  <a:gd name="T1" fmla="*/ 285 h 285"/>
                  <a:gd name="T2" fmla="*/ 3 w 193"/>
                  <a:gd name="T3" fmla="*/ 253 h 285"/>
                  <a:gd name="T4" fmla="*/ 87 w 193"/>
                  <a:gd name="T5" fmla="*/ 189 h 285"/>
                  <a:gd name="T6" fmla="*/ 71 w 193"/>
                  <a:gd name="T7" fmla="*/ 184 h 285"/>
                  <a:gd name="T8" fmla="*/ 12 w 193"/>
                  <a:gd name="T9" fmla="*/ 74 h 285"/>
                  <a:gd name="T10" fmla="*/ 110 w 193"/>
                  <a:gd name="T11" fmla="*/ 5 h 285"/>
                  <a:gd name="T12" fmla="*/ 192 w 193"/>
                  <a:gd name="T13" fmla="*/ 99 h 285"/>
                  <a:gd name="T14" fmla="*/ 45 w 193"/>
                  <a:gd name="T15" fmla="*/ 280 h 285"/>
                  <a:gd name="T16" fmla="*/ 3 w 193"/>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5">
                    <a:moveTo>
                      <a:pt x="3" y="285"/>
                    </a:moveTo>
                    <a:cubicBezTo>
                      <a:pt x="3" y="273"/>
                      <a:pt x="3" y="263"/>
                      <a:pt x="3" y="253"/>
                    </a:cubicBezTo>
                    <a:cubicBezTo>
                      <a:pt x="43" y="248"/>
                      <a:pt x="73" y="230"/>
                      <a:pt x="87" y="189"/>
                    </a:cubicBezTo>
                    <a:cubicBezTo>
                      <a:pt x="81" y="187"/>
                      <a:pt x="76" y="186"/>
                      <a:pt x="71" y="184"/>
                    </a:cubicBezTo>
                    <a:cubicBezTo>
                      <a:pt x="25" y="168"/>
                      <a:pt x="0" y="121"/>
                      <a:pt x="12" y="74"/>
                    </a:cubicBezTo>
                    <a:cubicBezTo>
                      <a:pt x="22" y="31"/>
                      <a:pt x="67" y="0"/>
                      <a:pt x="110" y="5"/>
                    </a:cubicBezTo>
                    <a:cubicBezTo>
                      <a:pt x="159" y="11"/>
                      <a:pt x="193" y="50"/>
                      <a:pt x="192" y="99"/>
                    </a:cubicBezTo>
                    <a:cubicBezTo>
                      <a:pt x="191" y="185"/>
                      <a:pt x="128" y="262"/>
                      <a:pt x="45" y="280"/>
                    </a:cubicBezTo>
                    <a:cubicBezTo>
                      <a:pt x="32" y="282"/>
                      <a:pt x="19" y="283"/>
                      <a:pt x="3" y="285"/>
                    </a:cubicBezTo>
                    <a:close/>
                  </a:path>
                </a:pathLst>
              </a:custGeom>
              <a:solidFill>
                <a:srgbClr val="FFFFFF"/>
              </a:solidFill>
              <a:ln>
                <a:solidFill>
                  <a:srgbClr val="FFFFFF"/>
                </a:solidFill>
              </a:ln>
            </p:spPr>
            <p:txBody>
              <a:bodyPr vert="horz" wrap="square" lIns="67232" tIns="33616" rIns="67232" bIns="33616" numCol="1" anchor="t" anchorCtr="0" compatLnSpc="1">
                <a:prstTxWarp prst="textNoShape">
                  <a:avLst/>
                </a:prstTxWarp>
              </a:bodyPr>
              <a:lstStyle/>
              <a:p>
                <a:pPr defTabSz="685736"/>
                <a:endParaRPr lang="en-US" sz="1324">
                  <a:solidFill>
                    <a:srgbClr val="2D78D7"/>
                  </a:solidFill>
                  <a:latin typeface="Corbel" charset="0"/>
                  <a:ea typeface="Corbel" charset="0"/>
                  <a:cs typeface="Corbel" charset="0"/>
                </a:endParaRPr>
              </a:p>
            </p:txBody>
          </p:sp>
          <p:sp>
            <p:nvSpPr>
              <p:cNvPr id="46" name="Freeform 6"/>
              <p:cNvSpPr>
                <a:spLocks/>
              </p:cNvSpPr>
              <p:nvPr/>
            </p:nvSpPr>
            <p:spPr bwMode="auto">
              <a:xfrm>
                <a:off x="10876742" y="0"/>
                <a:ext cx="134969" cy="198762"/>
              </a:xfrm>
              <a:custGeom>
                <a:avLst/>
                <a:gdLst>
                  <a:gd name="T0" fmla="*/ 3 w 193"/>
                  <a:gd name="T1" fmla="*/ 285 h 285"/>
                  <a:gd name="T2" fmla="*/ 3 w 193"/>
                  <a:gd name="T3" fmla="*/ 253 h 285"/>
                  <a:gd name="T4" fmla="*/ 87 w 193"/>
                  <a:gd name="T5" fmla="*/ 189 h 285"/>
                  <a:gd name="T6" fmla="*/ 71 w 193"/>
                  <a:gd name="T7" fmla="*/ 184 h 285"/>
                  <a:gd name="T8" fmla="*/ 12 w 193"/>
                  <a:gd name="T9" fmla="*/ 74 h 285"/>
                  <a:gd name="T10" fmla="*/ 110 w 193"/>
                  <a:gd name="T11" fmla="*/ 5 h 285"/>
                  <a:gd name="T12" fmla="*/ 192 w 193"/>
                  <a:gd name="T13" fmla="*/ 99 h 285"/>
                  <a:gd name="T14" fmla="*/ 45 w 193"/>
                  <a:gd name="T15" fmla="*/ 280 h 285"/>
                  <a:gd name="T16" fmla="*/ 3 w 193"/>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5">
                    <a:moveTo>
                      <a:pt x="3" y="285"/>
                    </a:moveTo>
                    <a:cubicBezTo>
                      <a:pt x="3" y="273"/>
                      <a:pt x="3" y="263"/>
                      <a:pt x="3" y="253"/>
                    </a:cubicBezTo>
                    <a:cubicBezTo>
                      <a:pt x="43" y="248"/>
                      <a:pt x="73" y="230"/>
                      <a:pt x="87" y="189"/>
                    </a:cubicBezTo>
                    <a:cubicBezTo>
                      <a:pt x="81" y="187"/>
                      <a:pt x="76" y="186"/>
                      <a:pt x="71" y="184"/>
                    </a:cubicBezTo>
                    <a:cubicBezTo>
                      <a:pt x="25" y="168"/>
                      <a:pt x="0" y="121"/>
                      <a:pt x="12" y="74"/>
                    </a:cubicBezTo>
                    <a:cubicBezTo>
                      <a:pt x="22" y="31"/>
                      <a:pt x="67" y="0"/>
                      <a:pt x="110" y="5"/>
                    </a:cubicBezTo>
                    <a:cubicBezTo>
                      <a:pt x="159" y="11"/>
                      <a:pt x="193" y="50"/>
                      <a:pt x="192" y="99"/>
                    </a:cubicBezTo>
                    <a:cubicBezTo>
                      <a:pt x="191" y="185"/>
                      <a:pt x="128" y="262"/>
                      <a:pt x="45" y="280"/>
                    </a:cubicBezTo>
                    <a:cubicBezTo>
                      <a:pt x="32" y="282"/>
                      <a:pt x="19" y="283"/>
                      <a:pt x="3" y="285"/>
                    </a:cubicBezTo>
                    <a:close/>
                  </a:path>
                </a:pathLst>
              </a:custGeom>
              <a:solidFill>
                <a:srgbClr val="FFFFFF"/>
              </a:solidFill>
              <a:ln>
                <a:solidFill>
                  <a:srgbClr val="FFFFFF"/>
                </a:solidFill>
              </a:ln>
            </p:spPr>
            <p:txBody>
              <a:bodyPr vert="horz" wrap="square" lIns="67232" tIns="33616" rIns="67232" bIns="33616" numCol="1" anchor="t" anchorCtr="0" compatLnSpc="1">
                <a:prstTxWarp prst="textNoShape">
                  <a:avLst/>
                </a:prstTxWarp>
              </a:bodyPr>
              <a:lstStyle/>
              <a:p>
                <a:pPr defTabSz="685736"/>
                <a:endParaRPr lang="en-US" sz="1324">
                  <a:solidFill>
                    <a:srgbClr val="2D78D7"/>
                  </a:solidFill>
                  <a:latin typeface="Corbel" charset="0"/>
                  <a:ea typeface="Corbel" charset="0"/>
                  <a:cs typeface="Corbel" charset="0"/>
                </a:endParaRPr>
              </a:p>
            </p:txBody>
          </p:sp>
        </p:grpSp>
        <p:sp>
          <p:nvSpPr>
            <p:cNvPr id="35" name="Isosceles Triangle 34"/>
            <p:cNvSpPr/>
            <p:nvPr/>
          </p:nvSpPr>
          <p:spPr bwMode="auto">
            <a:xfrm rot="10800000">
              <a:off x="9113047" y="1487521"/>
              <a:ext cx="419279" cy="217758"/>
            </a:xfrm>
            <a:prstGeom prst="triangle">
              <a:avLst/>
            </a:prstGeom>
            <a:solidFill>
              <a:schemeClr val="bg2"/>
            </a:solidFill>
            <a:ln w="28575" cap="sq">
              <a:noFill/>
              <a:miter lim="800000"/>
            </a:ln>
          </p:spPr>
          <p:txBody>
            <a:bodyPr lIns="201695" tIns="302543" rIns="201695" bIns="0" anchor="t" anchorCtr="0">
              <a:noAutofit/>
            </a:bodyPr>
            <a:lstStyle/>
            <a:p>
              <a:pPr algn="ctr" defTabSz="685736">
                <a:spcAft>
                  <a:spcPts val="441"/>
                </a:spcAft>
              </a:pPr>
              <a:endParaRPr lang="en-US" sz="1029" dirty="0" err="1">
                <a:solidFill>
                  <a:srgbClr val="FFFFFF"/>
                </a:solidFill>
                <a:latin typeface="Corbel" charset="0"/>
                <a:ea typeface="Corbel" charset="0"/>
                <a:cs typeface="Corbel" charset="0"/>
              </a:endParaRPr>
            </a:p>
          </p:txBody>
        </p:sp>
      </p:grpSp>
      <p:sp>
        <p:nvSpPr>
          <p:cNvPr id="36" name="Rectangle 35"/>
          <p:cNvSpPr/>
          <p:nvPr/>
        </p:nvSpPr>
        <p:spPr bwMode="auto">
          <a:xfrm>
            <a:off x="7689036" y="2917777"/>
            <a:ext cx="2981036" cy="2727330"/>
          </a:xfrm>
          <a:prstGeom prst="rect">
            <a:avLst/>
          </a:prstGeom>
          <a:solidFill>
            <a:srgbClr val="0E4095"/>
          </a:solidFill>
          <a:ln>
            <a:solidFill>
              <a:srgbClr val="0E409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37" name="TextBox 36"/>
          <p:cNvSpPr txBox="1"/>
          <p:nvPr/>
        </p:nvSpPr>
        <p:spPr>
          <a:xfrm>
            <a:off x="7808473" y="4342325"/>
            <a:ext cx="2709343" cy="1122619"/>
          </a:xfrm>
          <a:prstGeom prst="rect">
            <a:avLst/>
          </a:prstGeom>
          <a:noFill/>
        </p:spPr>
        <p:txBody>
          <a:bodyPr wrap="square" lIns="134464" tIns="107571" rIns="134464" bIns="107571" rtlCol="0">
            <a:spAutoFit/>
          </a:bodyPr>
          <a:lstStyle/>
          <a:p>
            <a:pPr algn="ctr" defTabSz="685736">
              <a:spcAft>
                <a:spcPts val="441"/>
              </a:spcAft>
            </a:pPr>
            <a:r>
              <a:rPr lang="en-US" sz="1471" dirty="0">
                <a:solidFill>
                  <a:srgbClr val="FFFFFF"/>
                </a:solidFill>
                <a:latin typeface="Corbel" charset="0"/>
                <a:ea typeface="Corbel" charset="0"/>
                <a:cs typeface="Corbel" charset="0"/>
              </a:rPr>
              <a:t>Anticipated percentage point increase in </a:t>
            </a:r>
            <a:r>
              <a:rPr lang="en-US" sz="1471" dirty="0" smtClean="0">
                <a:solidFill>
                  <a:srgbClr val="FFFFFF"/>
                </a:solidFill>
                <a:latin typeface="Corbel" charset="0"/>
                <a:ea typeface="Corbel" charset="0"/>
                <a:cs typeface="Corbel" charset="0"/>
              </a:rPr>
              <a:t>deployment, migration and education, services </a:t>
            </a:r>
            <a:r>
              <a:rPr lang="en-US" sz="1471" dirty="0">
                <a:solidFill>
                  <a:srgbClr val="FFFFFF"/>
                </a:solidFill>
                <a:latin typeface="Corbel" charset="0"/>
                <a:ea typeface="Corbel" charset="0"/>
                <a:cs typeface="Corbel" charset="0"/>
              </a:rPr>
              <a:t>revenue.</a:t>
            </a:r>
          </a:p>
        </p:txBody>
      </p:sp>
      <p:sp>
        <p:nvSpPr>
          <p:cNvPr id="39" name="Rectangle 38"/>
          <p:cNvSpPr/>
          <p:nvPr/>
        </p:nvSpPr>
        <p:spPr bwMode="auto">
          <a:xfrm>
            <a:off x="4606518" y="2917777"/>
            <a:ext cx="2981036" cy="2727330"/>
          </a:xfrm>
          <a:prstGeom prst="rect">
            <a:avLst/>
          </a:prstGeom>
          <a:solidFill>
            <a:srgbClr val="28A4EF"/>
          </a:solidFill>
          <a:ln>
            <a:solidFill>
              <a:srgbClr val="28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40" name="TextBox 39"/>
          <p:cNvSpPr txBox="1"/>
          <p:nvPr/>
        </p:nvSpPr>
        <p:spPr>
          <a:xfrm>
            <a:off x="4833096" y="4342325"/>
            <a:ext cx="2528721" cy="1122619"/>
          </a:xfrm>
          <a:prstGeom prst="rect">
            <a:avLst/>
          </a:prstGeom>
          <a:noFill/>
        </p:spPr>
        <p:txBody>
          <a:bodyPr wrap="square" lIns="134464" tIns="107571" rIns="134464" bIns="107571" rtlCol="0">
            <a:spAutoFit/>
          </a:bodyPr>
          <a:lstStyle/>
          <a:p>
            <a:pPr algn="ctr" defTabSz="685736">
              <a:spcAft>
                <a:spcPts val="441"/>
              </a:spcAft>
            </a:pPr>
            <a:r>
              <a:rPr lang="en-US" sz="1471" dirty="0">
                <a:solidFill>
                  <a:srgbClr val="FFFFFF"/>
                </a:solidFill>
                <a:latin typeface="Corbel" charset="0"/>
                <a:ea typeface="Corbel" charset="0"/>
                <a:cs typeface="Corbel" charset="0"/>
              </a:rPr>
              <a:t>Expected percentage point increase </a:t>
            </a:r>
            <a:r>
              <a:rPr lang="en-US" sz="1471" dirty="0" smtClean="0">
                <a:solidFill>
                  <a:srgbClr val="FFFFFF"/>
                </a:solidFill>
                <a:latin typeface="Corbel" charset="0"/>
                <a:ea typeface="Corbel" charset="0"/>
                <a:cs typeface="Corbel" charset="0"/>
              </a:rPr>
              <a:t>value-added, RI optimization, managed services attach </a:t>
            </a:r>
            <a:r>
              <a:rPr lang="en-US" sz="1471" dirty="0">
                <a:solidFill>
                  <a:srgbClr val="FFFFFF"/>
                </a:solidFill>
                <a:latin typeface="Corbel" charset="0"/>
                <a:ea typeface="Corbel" charset="0"/>
                <a:cs typeface="Corbel" charset="0"/>
              </a:rPr>
              <a:t>rate.</a:t>
            </a:r>
          </a:p>
        </p:txBody>
      </p:sp>
      <p:sp>
        <p:nvSpPr>
          <p:cNvPr id="47" name="Rectangle 46"/>
          <p:cNvSpPr/>
          <p:nvPr/>
        </p:nvSpPr>
        <p:spPr bwMode="auto">
          <a:xfrm>
            <a:off x="1524001" y="2917777"/>
            <a:ext cx="2981036" cy="2727330"/>
          </a:xfrm>
          <a:prstGeom prst="rect">
            <a:avLst/>
          </a:prstGeom>
          <a:solidFill>
            <a:srgbClr val="0E40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48" name="TextBox 47"/>
          <p:cNvSpPr txBox="1"/>
          <p:nvPr/>
        </p:nvSpPr>
        <p:spPr>
          <a:xfrm>
            <a:off x="1725614" y="4342325"/>
            <a:ext cx="2528721" cy="896275"/>
          </a:xfrm>
          <a:prstGeom prst="rect">
            <a:avLst/>
          </a:prstGeom>
          <a:noFill/>
        </p:spPr>
        <p:txBody>
          <a:bodyPr wrap="square" lIns="134464" tIns="107571" rIns="134464" bIns="107571" rtlCol="0">
            <a:spAutoFit/>
          </a:bodyPr>
          <a:lstStyle/>
          <a:p>
            <a:pPr algn="ctr" defTabSz="685736">
              <a:spcAft>
                <a:spcPts val="441"/>
              </a:spcAft>
            </a:pPr>
            <a:r>
              <a:rPr lang="en-US" sz="1471" dirty="0" smtClean="0">
                <a:solidFill>
                  <a:srgbClr val="FFFFFF"/>
                </a:solidFill>
                <a:latin typeface="Corbel" charset="0"/>
                <a:ea typeface="Corbel" charset="0"/>
                <a:cs typeface="Corbel" charset="0"/>
              </a:rPr>
              <a:t>Support Margin Enhancement with AWS Business-Level Support</a:t>
            </a:r>
            <a:endParaRPr lang="en-US" sz="1471" dirty="0">
              <a:solidFill>
                <a:srgbClr val="FFFFFF"/>
              </a:solidFill>
              <a:latin typeface="Corbel" charset="0"/>
              <a:ea typeface="Corbel" charset="0"/>
              <a:cs typeface="Corbel" charset="0"/>
            </a:endParaRPr>
          </a:p>
        </p:txBody>
      </p:sp>
      <p:grpSp>
        <p:nvGrpSpPr>
          <p:cNvPr id="5" name="Group 4"/>
          <p:cNvGrpSpPr/>
          <p:nvPr/>
        </p:nvGrpSpPr>
        <p:grpSpPr>
          <a:xfrm>
            <a:off x="1801742" y="3192484"/>
            <a:ext cx="2528721" cy="1420778"/>
            <a:chOff x="486513" y="2322384"/>
            <a:chExt cx="3439236" cy="1932358"/>
          </a:xfrm>
        </p:grpSpPr>
        <p:sp>
          <p:nvSpPr>
            <p:cNvPr id="49" name="TextBox 48"/>
            <p:cNvSpPr txBox="1"/>
            <p:nvPr/>
          </p:nvSpPr>
          <p:spPr>
            <a:xfrm>
              <a:off x="486513" y="2322384"/>
              <a:ext cx="3439236"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368" dirty="0" smtClean="0">
                  <a:ln w="25400">
                    <a:noFill/>
                  </a:ln>
                  <a:solidFill>
                    <a:srgbClr val="FFFFFF"/>
                  </a:solidFill>
                  <a:latin typeface="Corbel" charset="0"/>
                  <a:ea typeface="Corbel" charset="0"/>
                  <a:cs typeface="Corbel" charset="0"/>
                </a:rPr>
                <a:t>7%</a:t>
              </a:r>
              <a:endParaRPr lang="en-US" sz="6470" spc="-368" dirty="0">
                <a:ln w="25400">
                  <a:noFill/>
                </a:ln>
                <a:solidFill>
                  <a:srgbClr val="FFFFFF"/>
                </a:solidFill>
                <a:latin typeface="Corbel" charset="0"/>
                <a:ea typeface="Corbel" charset="0"/>
                <a:cs typeface="Corbel" charset="0"/>
              </a:endParaRPr>
            </a:p>
          </p:txBody>
        </p:sp>
        <p:sp>
          <p:nvSpPr>
            <p:cNvPr id="22" name="Freeform 102"/>
            <p:cNvSpPr>
              <a:spLocks/>
            </p:cNvSpPr>
            <p:nvPr/>
          </p:nvSpPr>
          <p:spPr bwMode="black">
            <a:xfrm>
              <a:off x="734834"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grpSp>
        <p:nvGrpSpPr>
          <p:cNvPr id="6" name="Group 5"/>
          <p:cNvGrpSpPr/>
          <p:nvPr/>
        </p:nvGrpSpPr>
        <p:grpSpPr>
          <a:xfrm>
            <a:off x="4998685" y="3204616"/>
            <a:ext cx="2577179" cy="1420778"/>
            <a:chOff x="4725809" y="2322384"/>
            <a:chExt cx="3505143" cy="1932358"/>
          </a:xfrm>
        </p:grpSpPr>
        <p:sp>
          <p:nvSpPr>
            <p:cNvPr id="41" name="TextBox 40"/>
            <p:cNvSpPr txBox="1"/>
            <p:nvPr/>
          </p:nvSpPr>
          <p:spPr>
            <a:xfrm>
              <a:off x="4791717" y="2322384"/>
              <a:ext cx="3439235"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735" dirty="0">
                  <a:ln w="25400">
                    <a:noFill/>
                  </a:ln>
                  <a:solidFill>
                    <a:srgbClr val="FFFFFF"/>
                  </a:solidFill>
                  <a:latin typeface="Corbel" charset="0"/>
                  <a:ea typeface="Corbel" charset="0"/>
                  <a:cs typeface="Corbel" charset="0"/>
                </a:rPr>
                <a:t>1</a:t>
              </a:r>
              <a:r>
                <a:rPr lang="en-US" sz="8455" spc="-147" dirty="0">
                  <a:ln w="25400">
                    <a:noFill/>
                  </a:ln>
                  <a:solidFill>
                    <a:srgbClr val="FFFFFF"/>
                  </a:solidFill>
                  <a:latin typeface="Corbel" charset="0"/>
                  <a:ea typeface="Corbel" charset="0"/>
                  <a:cs typeface="Corbel" charset="0"/>
                </a:rPr>
                <a:t>0%</a:t>
              </a:r>
              <a:endParaRPr lang="en-US" sz="6470" spc="-147" dirty="0">
                <a:ln w="25400">
                  <a:noFill/>
                </a:ln>
                <a:solidFill>
                  <a:srgbClr val="FFFFFF"/>
                </a:solidFill>
                <a:latin typeface="Corbel" charset="0"/>
                <a:ea typeface="Corbel" charset="0"/>
                <a:cs typeface="Corbel" charset="0"/>
              </a:endParaRPr>
            </a:p>
          </p:txBody>
        </p:sp>
        <p:sp>
          <p:nvSpPr>
            <p:cNvPr id="23" name="Freeform 102"/>
            <p:cNvSpPr>
              <a:spLocks/>
            </p:cNvSpPr>
            <p:nvPr/>
          </p:nvSpPr>
          <p:spPr bwMode="black">
            <a:xfrm>
              <a:off x="4725809"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grpSp>
        <p:nvGrpSpPr>
          <p:cNvPr id="7" name="Group 6"/>
          <p:cNvGrpSpPr/>
          <p:nvPr/>
        </p:nvGrpSpPr>
        <p:grpSpPr>
          <a:xfrm>
            <a:off x="7996104" y="3204616"/>
            <a:ext cx="2643467" cy="1420778"/>
            <a:chOff x="8802509" y="2322384"/>
            <a:chExt cx="3595298" cy="1932358"/>
          </a:xfrm>
        </p:grpSpPr>
        <p:sp>
          <p:nvSpPr>
            <p:cNvPr id="38" name="TextBox 37"/>
            <p:cNvSpPr txBox="1"/>
            <p:nvPr/>
          </p:nvSpPr>
          <p:spPr>
            <a:xfrm>
              <a:off x="8958571" y="2322384"/>
              <a:ext cx="3439236"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368" dirty="0" smtClean="0">
                  <a:ln w="25400">
                    <a:noFill/>
                  </a:ln>
                  <a:solidFill>
                    <a:srgbClr val="FFFFFF"/>
                  </a:solidFill>
                  <a:latin typeface="Corbel" charset="0"/>
                  <a:ea typeface="Corbel" charset="0"/>
                  <a:cs typeface="Corbel" charset="0"/>
                </a:rPr>
                <a:t>3</a:t>
              </a:r>
              <a:r>
                <a:rPr lang="en-US" sz="8455" spc="-147" dirty="0" smtClean="0">
                  <a:ln w="25400">
                    <a:noFill/>
                  </a:ln>
                  <a:solidFill>
                    <a:srgbClr val="FFFFFF"/>
                  </a:solidFill>
                  <a:latin typeface="Corbel" charset="0"/>
                  <a:ea typeface="Corbel" charset="0"/>
                  <a:cs typeface="Corbel" charset="0"/>
                </a:rPr>
                <a:t>0</a:t>
              </a:r>
              <a:r>
                <a:rPr lang="en-US" sz="8455" spc="-147" dirty="0">
                  <a:ln w="25400">
                    <a:noFill/>
                  </a:ln>
                  <a:solidFill>
                    <a:srgbClr val="FFFFFF"/>
                  </a:solidFill>
                  <a:latin typeface="Corbel" charset="0"/>
                  <a:ea typeface="Corbel" charset="0"/>
                  <a:cs typeface="Corbel" charset="0"/>
                </a:rPr>
                <a:t>%</a:t>
              </a:r>
              <a:endParaRPr lang="en-US" sz="6470" spc="-147" dirty="0">
                <a:ln w="25400">
                  <a:noFill/>
                </a:ln>
                <a:solidFill>
                  <a:srgbClr val="FFFFFF"/>
                </a:solidFill>
                <a:latin typeface="Corbel" charset="0"/>
                <a:ea typeface="Corbel" charset="0"/>
                <a:cs typeface="Corbel" charset="0"/>
              </a:endParaRPr>
            </a:p>
          </p:txBody>
        </p:sp>
        <p:sp>
          <p:nvSpPr>
            <p:cNvPr id="24" name="Freeform 102"/>
            <p:cNvSpPr>
              <a:spLocks/>
            </p:cNvSpPr>
            <p:nvPr/>
          </p:nvSpPr>
          <p:spPr bwMode="black">
            <a:xfrm>
              <a:off x="8802509"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sp>
        <p:nvSpPr>
          <p:cNvPr id="28" name="Title 7"/>
          <p:cNvSpPr txBox="1">
            <a:spLocks/>
          </p:cNvSpPr>
          <p:nvPr/>
        </p:nvSpPr>
        <p:spPr>
          <a:xfrm>
            <a:off x="1055335" y="319449"/>
            <a:ext cx="7886700" cy="994172"/>
          </a:xfrm>
          <a:prstGeom prst="rect">
            <a:avLst/>
          </a:prstGeom>
          <a:effectLst/>
        </p:spPr>
        <p:txBody>
          <a:bodyPr vert="horz" lIns="91440" tIns="45720" rIns="91440" bIns="45720" rtlCol="0" anchor="b">
            <a:normAutofit/>
          </a:bodyPr>
          <a:lstStyle>
            <a:lvl1pPr algn="ctr" defTabSz="685800" rtl="0" eaLnBrk="1" latinLnBrk="0" hangingPunct="1">
              <a:lnSpc>
                <a:spcPct val="90000"/>
              </a:lnSpc>
              <a:spcBef>
                <a:spcPct val="0"/>
              </a:spcBef>
              <a:buNone/>
              <a:defRPr sz="4500" b="1" kern="1200">
                <a:solidFill>
                  <a:srgbClr val="104094"/>
                </a:solidFill>
                <a:latin typeface="Phi  Roman" charset="0"/>
                <a:ea typeface="Phi  Roman" charset="0"/>
                <a:cs typeface="Phi  Roman" charset="0"/>
              </a:defRPr>
            </a:lvl1pPr>
          </a:lstStyle>
          <a:p>
            <a:pPr algn="l"/>
            <a:endParaRPr lang="en-US" sz="2600" dirty="0">
              <a:latin typeface="Corbel" charset="0"/>
              <a:ea typeface="Corbel" charset="0"/>
              <a:cs typeface="Corbel" charset="0"/>
            </a:endParaRPr>
          </a:p>
        </p:txBody>
      </p:sp>
      <p:sp>
        <p:nvSpPr>
          <p:cNvPr id="8" name="Rectangle 7"/>
          <p:cNvSpPr/>
          <p:nvPr/>
        </p:nvSpPr>
        <p:spPr>
          <a:xfrm>
            <a:off x="320065" y="402224"/>
            <a:ext cx="9572319" cy="1077218"/>
          </a:xfrm>
          <a:prstGeom prst="rect">
            <a:avLst/>
          </a:prstGeom>
        </p:spPr>
        <p:txBody>
          <a:bodyPr wrap="square">
            <a:spAutoFit/>
          </a:bodyPr>
          <a:lstStyle/>
          <a:p>
            <a:r>
              <a:rPr lang="en-US" sz="3200" dirty="0">
                <a:latin typeface="+mj-lt"/>
                <a:ea typeface="+mj-ea"/>
                <a:cs typeface="+mj-cs"/>
              </a:rPr>
              <a:t>Why Sell StreamOne Enterprise Cloud Platform?  Addressing the Challenges of Uncontrolled IT.</a:t>
            </a:r>
          </a:p>
        </p:txBody>
      </p:sp>
    </p:spTree>
    <p:extLst>
      <p:ext uri="{BB962C8B-B14F-4D97-AF65-F5344CB8AC3E}">
        <p14:creationId xmlns:p14="http://schemas.microsoft.com/office/powerpoint/2010/main" val="4050938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5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ppt_x"/>
                                          </p:val>
                                        </p:tav>
                                        <p:tav tm="100000">
                                          <p:val>
                                            <p:strVal val="#ppt_x"/>
                                          </p:val>
                                        </p:tav>
                                      </p:tavLst>
                                    </p:anim>
                                    <p:anim calcmode="lin" valueType="num">
                                      <p:cBhvr additive="base">
                                        <p:cTn id="21" dur="500" fill="hold"/>
                                        <p:tgtEl>
                                          <p:spTgt spid="36"/>
                                        </p:tgtEl>
                                        <p:attrNameLst>
                                          <p:attrName>ppt_y</p:attrName>
                                        </p:attrNameLst>
                                      </p:cBhvr>
                                      <p:tavLst>
                                        <p:tav tm="0">
                                          <p:val>
                                            <p:strVal val="1+#ppt_h/2"/>
                                          </p:val>
                                        </p:tav>
                                        <p:tav tm="100000">
                                          <p:val>
                                            <p:strVal val="#ppt_y"/>
                                          </p:val>
                                        </p:tav>
                                      </p:tavLst>
                                    </p:anim>
                                  </p:childTnLst>
                                </p:cTn>
                              </p:par>
                              <p:par>
                                <p:cTn id="22" presetID="22" presetClass="entr" presetSubtype="4"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48"/>
                                        </p:tgtEl>
                                        <p:attrNameLst>
                                          <p:attrName>style.visibility</p:attrName>
                                        </p:attrNameLst>
                                      </p:cBhvr>
                                      <p:to>
                                        <p:strVal val="visible"/>
                                      </p:to>
                                    </p:set>
                                    <p:animEffect transition="in" filter="wipe(up)">
                                      <p:cBhvr>
                                        <p:cTn id="33" dur="500"/>
                                        <p:tgtEl>
                                          <p:spTgt spid="48"/>
                                        </p:tgtEl>
                                      </p:cBhvr>
                                    </p:animEffect>
                                  </p:childTnLst>
                                </p:cTn>
                              </p:par>
                              <p:par>
                                <p:cTn id="34" presetID="22" presetClass="entr" presetSubtype="1"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par>
                                <p:cTn id="37" presetID="22" presetClass="entr" presetSubtype="1" fill="hold" grpId="0" nodeType="withEffect">
                                  <p:stCondLst>
                                    <p:cond delay="50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animBg="1"/>
      <p:bldP spid="40" grpId="0"/>
      <p:bldP spid="47" grpId="0"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170" y="772177"/>
            <a:ext cx="8323030" cy="2493043"/>
          </a:xfrm>
        </p:spPr>
        <p:txBody>
          <a:bodyPr>
            <a:normAutofit/>
          </a:bodyPr>
          <a:lstStyle/>
          <a:p>
            <a:pPr algn="ctr"/>
            <a:r>
              <a:rPr lang="en-US" sz="3600" dirty="0" smtClean="0">
                <a:solidFill>
                  <a:srgbClr val="0E4095"/>
                </a:solidFill>
                <a:latin typeface="Corbel" charset="0"/>
                <a:ea typeface="Corbel" charset="0"/>
                <a:cs typeface="Corbel" charset="0"/>
              </a:rPr>
              <a:t>Prescribing the Solution to Address Customer Uncontrolled IT Challenges</a:t>
            </a:r>
            <a:endParaRPr lang="en-US" sz="3600" dirty="0">
              <a:solidFill>
                <a:srgbClr val="0E4095"/>
              </a:solidFill>
              <a:latin typeface="Corbel" charset="0"/>
              <a:ea typeface="Corbel" charset="0"/>
              <a:cs typeface="Corbel" charset="0"/>
            </a:endParaRPr>
          </a:p>
        </p:txBody>
      </p:sp>
      <p:sp>
        <p:nvSpPr>
          <p:cNvPr id="3" name="Subtitle 2"/>
          <p:cNvSpPr>
            <a:spLocks noGrp="1"/>
          </p:cNvSpPr>
          <p:nvPr>
            <p:ph type="subTitle" idx="1"/>
          </p:nvPr>
        </p:nvSpPr>
        <p:spPr>
          <a:xfrm>
            <a:off x="1752601" y="3505201"/>
            <a:ext cx="7848600" cy="1028097"/>
          </a:xfrm>
        </p:spPr>
        <p:txBody>
          <a:bodyPr>
            <a:noAutofit/>
          </a:bodyPr>
          <a:lstStyle/>
          <a:p>
            <a:pPr algn="ctr"/>
            <a:r>
              <a:rPr lang="en-US" sz="2000" b="0" dirty="0" smtClean="0">
                <a:solidFill>
                  <a:srgbClr val="0E4095"/>
                </a:solidFill>
              </a:rPr>
              <a:t>By </a:t>
            </a:r>
            <a:r>
              <a:rPr lang="en-US" sz="2000" b="0" dirty="0">
                <a:solidFill>
                  <a:srgbClr val="0E4095"/>
                </a:solidFill>
              </a:rPr>
              <a:t>bringing together </a:t>
            </a:r>
            <a:r>
              <a:rPr lang="en-US" sz="2000" b="0" dirty="0" smtClean="0">
                <a:solidFill>
                  <a:srgbClr val="0E4095"/>
                </a:solidFill>
              </a:rPr>
              <a:t>StreamOne Enterprise Solutions Cloud Platform and Value-Added Services, Tech Data is your single source for addressing your customers’ AWS  control, security and optimization needs.</a:t>
            </a:r>
            <a:endParaRPr lang="en-US" sz="2000" b="0" dirty="0">
              <a:solidFill>
                <a:srgbClr val="0E4095"/>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570" y="6019800"/>
            <a:ext cx="3505200" cy="1054904"/>
          </a:xfrm>
          <a:prstGeom prst="rect">
            <a:avLst/>
          </a:prstGeom>
        </p:spPr>
      </p:pic>
    </p:spTree>
    <p:extLst>
      <p:ext uri="{BB962C8B-B14F-4D97-AF65-F5344CB8AC3E}">
        <p14:creationId xmlns:p14="http://schemas.microsoft.com/office/powerpoint/2010/main" val="2089239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EFFFF"/>
      </a:hlink>
      <a:folHlink>
        <a:srgbClr val="FFFCF8"/>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genda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mart Art Placehol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ie Char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Body">
  <a:themeElements>
    <a:clrScheme name="Custom 2">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AFD7"/>
      </a:hlink>
      <a:folHlink>
        <a:srgbClr val="00558C"/>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17141</TotalTime>
  <Words>2146</Words>
  <Application>Microsoft Office PowerPoint</Application>
  <PresentationFormat>Widescreen</PresentationFormat>
  <Paragraphs>220</Paragraphs>
  <Slides>18</Slides>
  <Notes>12</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18</vt:i4>
      </vt:variant>
    </vt:vector>
  </HeadingPairs>
  <TitlesOfParts>
    <vt:vector size="41" baseType="lpstr">
      <vt:lpstr>Helvetica Neue</vt:lpstr>
      <vt:lpstr>Helvetica Neue Light</vt:lpstr>
      <vt:lpstr>Helvetica Neue Thin</vt:lpstr>
      <vt:lpstr>Open Sans</vt:lpstr>
      <vt:lpstr>PMingLiU</vt:lpstr>
      <vt:lpstr>Arial</vt:lpstr>
      <vt:lpstr>Calibri</vt:lpstr>
      <vt:lpstr>Calibri Light</vt:lpstr>
      <vt:lpstr>Corbel</vt:lpstr>
      <vt:lpstr>Times New Roman</vt:lpstr>
      <vt:lpstr>Webdings</vt:lpstr>
      <vt:lpstr>Wingdings</vt:lpstr>
      <vt:lpstr>Work Sans Light</vt:lpstr>
      <vt:lpstr>Title Slide</vt:lpstr>
      <vt:lpstr>Divider</vt:lpstr>
      <vt:lpstr>Agenda </vt:lpstr>
      <vt:lpstr>Content Text</vt:lpstr>
      <vt:lpstr>1_Content Text</vt:lpstr>
      <vt:lpstr>2_Content Text</vt:lpstr>
      <vt:lpstr>Smart Art Placeholder</vt:lpstr>
      <vt:lpstr>Pie Chart with image</vt:lpstr>
      <vt:lpstr>2_Body</vt:lpstr>
      <vt:lpstr>Office Theme</vt:lpstr>
      <vt:lpstr>AWS Partner Information Kit</vt:lpstr>
      <vt:lpstr>Introduce the Info Kit</vt:lpstr>
      <vt:lpstr>Why AWS Cloud Control with StreamOne Enterprise Solutions Platform?</vt:lpstr>
      <vt:lpstr>Why Sell StreamOne Enterprise Cloud Platform?   Addressing the Challenges of Uncontrolled IT.</vt:lpstr>
      <vt:lpstr>Why Sell StreamOne Enterprise Solutions Cloud Platform?  Addressing the Challenges of Uncontrolled IT.</vt:lpstr>
      <vt:lpstr>Why Sell StreamOne Enterprise Solutions Cloud Platform?  Addressing the Challenges of Uncontrolled IT.</vt:lpstr>
      <vt:lpstr>Why Sell StreamOne Enterprise Solutions Cloud Platform?  Addressing the Challenges of Uncontrolled IT.</vt:lpstr>
      <vt:lpstr>What StreamOne can do  for you beyond natural growth of customers’ AWS usage.</vt:lpstr>
      <vt:lpstr>Prescribing the Solution to Address Customer Uncontrolled IT Challenges</vt:lpstr>
      <vt:lpstr>The Solution: StreamOne Enterprise Solutions Cloud Platform</vt:lpstr>
      <vt:lpstr>Build Your Revenue and Profit by adding Cloud Services to provide a more comprehensive customer solution</vt:lpstr>
      <vt:lpstr>Build Your Revenue and Profit by adding AWS Education Services to provide a more comprehensive customer solution</vt:lpstr>
      <vt:lpstr>Information to Explore with Your Customers</vt:lpstr>
      <vt:lpstr>Terminology to Know</vt:lpstr>
      <vt:lpstr>How to Handle Objections to SES</vt:lpstr>
      <vt:lpstr>How to Move Your Customers to StreamOne Enterprise Solutions Cloud Platform</vt:lpstr>
      <vt:lpstr>Sales Tools and Resources </vt:lpstr>
      <vt:lpstr>PowerPoint Presentation</vt:lpstr>
    </vt:vector>
  </TitlesOfParts>
  <Company>Tech Data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Ligori, Arlene</dc:creator>
  <cp:lastModifiedBy>Badwal, Nishu</cp:lastModifiedBy>
  <cp:revision>1046</cp:revision>
  <cp:lastPrinted>2017-08-09T18:33:39Z</cp:lastPrinted>
  <dcterms:created xsi:type="dcterms:W3CDTF">2017-08-01T17:35:13Z</dcterms:created>
  <dcterms:modified xsi:type="dcterms:W3CDTF">2018-06-07T17:13:05Z</dcterms:modified>
</cp:coreProperties>
</file>