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6" r:id="rId5"/>
    <p:sldMasterId id="2147483684" r:id="rId6"/>
    <p:sldMasterId id="2147483664" r:id="rId7"/>
    <p:sldMasterId id="2147483670" r:id="rId8"/>
    <p:sldMasterId id="2147483688" r:id="rId9"/>
    <p:sldMasterId id="2147483662" r:id="rId10"/>
    <p:sldMasterId id="2147483702" r:id="rId11"/>
    <p:sldMasterId id="2147483672" r:id="rId12"/>
    <p:sldMasterId id="2147483682" r:id="rId13"/>
    <p:sldMasterId id="2147483666" r:id="rId14"/>
    <p:sldMasterId id="2147483668" r:id="rId15"/>
  </p:sldMasterIdLst>
  <p:notesMasterIdLst>
    <p:notesMasterId r:id="rId29"/>
  </p:notesMasterIdLst>
  <p:handoutMasterIdLst>
    <p:handoutMasterId r:id="rId30"/>
  </p:handoutMasterIdLst>
  <p:sldIdLst>
    <p:sldId id="277" r:id="rId16"/>
    <p:sldId id="280" r:id="rId17"/>
    <p:sldId id="281" r:id="rId18"/>
    <p:sldId id="303" r:id="rId19"/>
    <p:sldId id="297" r:id="rId20"/>
    <p:sldId id="283" r:id="rId21"/>
    <p:sldId id="284" r:id="rId22"/>
    <p:sldId id="296" r:id="rId23"/>
    <p:sldId id="305" r:id="rId24"/>
    <p:sldId id="306" r:id="rId25"/>
    <p:sldId id="307" r:id="rId26"/>
    <p:sldId id="304" r:id="rId27"/>
    <p:sldId id="264"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AD8659C2-C0B0-BA4D-988D-7B83B936613A}">
          <p14:sldIdLst>
            <p14:sldId id="277"/>
            <p14:sldId id="280"/>
            <p14:sldId id="281"/>
            <p14:sldId id="303"/>
            <p14:sldId id="297"/>
            <p14:sldId id="283"/>
            <p14:sldId id="284"/>
            <p14:sldId id="296"/>
            <p14:sldId id="305"/>
            <p14:sldId id="306"/>
            <p14:sldId id="307"/>
            <p14:sldId id="304"/>
            <p14:sldId id="264"/>
          </p14:sldIdLst>
        </p14:section>
        <p14:section name="TEXT CONTENT" id="{797C2049-231D-3D45-93B9-68990D771BCA}">
          <p14:sldIdLst/>
        </p14:section>
      </p14:sectionLst>
    </p:ext>
    <p:ext uri="{EFAFB233-063F-42B5-8137-9DF3F51BA10A}">
      <p15:sldGuideLst xmlns:p15="http://schemas.microsoft.com/office/powerpoint/2012/main">
        <p15:guide id="1" orient="horz" pos="2903">
          <p15:clr>
            <a:srgbClr val="A4A3A4"/>
          </p15:clr>
        </p15:guide>
        <p15:guide id="2" pos="42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8C"/>
    <a:srgbClr val="9DACB3"/>
    <a:srgbClr val="3D4042"/>
    <a:srgbClr val="CAD5DA"/>
    <a:srgbClr val="00AFD7"/>
    <a:srgbClr val="172F56"/>
    <a:srgbClr val="FFFFFF"/>
    <a:srgbClr val="FBAD18"/>
    <a:srgbClr val="EEF2F4"/>
    <a:srgbClr val="9DAC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8" autoAdjust="0"/>
    <p:restoredTop sz="94075" autoAdjust="0"/>
  </p:normalViewPr>
  <p:slideViewPr>
    <p:cSldViewPr snapToGrid="0">
      <p:cViewPr varScale="1">
        <p:scale>
          <a:sx n="88" d="100"/>
          <a:sy n="88" d="100"/>
        </p:scale>
        <p:origin x="966" y="78"/>
      </p:cViewPr>
      <p:guideLst>
        <p:guide orient="horz" pos="2903"/>
        <p:guide pos="42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3CB1C2-DF6A-B246-A1FE-810167B330B8}" type="datetimeFigureOut">
              <a:rPr lang="en-US" smtClean="0"/>
              <a:t>5/11/2018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CEE5C0-C0B6-C848-A42C-4FE5F3573B84}" type="slidenum">
              <a:rPr lang="en-US" smtClean="0"/>
              <a:t>‹#›</a:t>
            </a:fld>
            <a:endParaRPr lang="en-US"/>
          </a:p>
        </p:txBody>
      </p:sp>
    </p:spTree>
    <p:extLst>
      <p:ext uri="{BB962C8B-B14F-4D97-AF65-F5344CB8AC3E}">
        <p14:creationId xmlns:p14="http://schemas.microsoft.com/office/powerpoint/2010/main" val="1397573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1DB31-CED6-480D-A744-22D274625A88}" type="datetimeFigureOut">
              <a:rPr lang="en-US" smtClean="0"/>
              <a:t>5/11/2018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27F1D-D5C3-4873-BE28-C9929798F6E7}" type="slidenum">
              <a:rPr lang="en-US" smtClean="0"/>
              <a:t>‹#›</a:t>
            </a:fld>
            <a:endParaRPr lang="en-US"/>
          </a:p>
        </p:txBody>
      </p:sp>
    </p:spTree>
    <p:extLst>
      <p:ext uri="{BB962C8B-B14F-4D97-AF65-F5344CB8AC3E}">
        <p14:creationId xmlns:p14="http://schemas.microsoft.com/office/powerpoint/2010/main" val="221726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27F1D-D5C3-4873-BE28-C9929798F6E7}" type="slidenum">
              <a:rPr lang="en-US" smtClean="0"/>
              <a:t>3</a:t>
            </a:fld>
            <a:endParaRPr lang="en-US"/>
          </a:p>
        </p:txBody>
      </p:sp>
    </p:spTree>
    <p:extLst>
      <p:ext uri="{BB962C8B-B14F-4D97-AF65-F5344CB8AC3E}">
        <p14:creationId xmlns:p14="http://schemas.microsoft.com/office/powerpoint/2010/main" val="408468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27F1D-D5C3-4873-BE28-C9929798F6E7}" type="slidenum">
              <a:rPr lang="en-US" smtClean="0"/>
              <a:t>8</a:t>
            </a:fld>
            <a:endParaRPr lang="en-US"/>
          </a:p>
        </p:txBody>
      </p:sp>
    </p:spTree>
    <p:extLst>
      <p:ext uri="{BB962C8B-B14F-4D97-AF65-F5344CB8AC3E}">
        <p14:creationId xmlns:p14="http://schemas.microsoft.com/office/powerpoint/2010/main" val="135875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597503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Exit Certified</a:t>
            </a:r>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pPr>
                <a:defRPr/>
              </a:pPr>
              <a:t>10</a:t>
            </a:fld>
            <a:endParaRPr lang="en-US" dirty="0"/>
          </a:p>
        </p:txBody>
      </p:sp>
    </p:spTree>
    <p:extLst>
      <p:ext uri="{BB962C8B-B14F-4D97-AF65-F5344CB8AC3E}">
        <p14:creationId xmlns:p14="http://schemas.microsoft.com/office/powerpoint/2010/main" val="158119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4539" y="1418266"/>
            <a:ext cx="5685117" cy="962977"/>
          </a:xfrm>
          <a:prstGeom prst="rect">
            <a:avLst/>
          </a:prstGeom>
        </p:spPr>
        <p:txBody>
          <a:bodyPr vert="horz" anchor="b"/>
          <a:lstStyle>
            <a:lvl1pPr algn="l">
              <a:defRPr sz="2800" baseline="0">
                <a:solidFill>
                  <a:schemeClr val="bg1"/>
                </a:solidFill>
                <a:latin typeface="Arial"/>
                <a:cs typeface="Arial"/>
              </a:defRPr>
            </a:lvl1pPr>
          </a:lstStyle>
          <a:p>
            <a:r>
              <a:rPr lang="en-US" dirty="0" smtClean="0"/>
              <a:t>SLIDE TITLE HERE</a:t>
            </a:r>
            <a:endParaRPr lang="en-US" dirty="0"/>
          </a:p>
        </p:txBody>
      </p:sp>
      <p:sp>
        <p:nvSpPr>
          <p:cNvPr id="4" name="Text Placeholder 3"/>
          <p:cNvSpPr>
            <a:spLocks noGrp="1"/>
          </p:cNvSpPr>
          <p:nvPr>
            <p:ph type="body" sz="quarter" idx="10" hasCustomPrompt="1"/>
          </p:nvPr>
        </p:nvSpPr>
        <p:spPr>
          <a:xfrm>
            <a:off x="1854539" y="2550948"/>
            <a:ext cx="5685117" cy="603455"/>
          </a:xfrm>
          <a:prstGeom prst="rect">
            <a:avLst/>
          </a:prstGeom>
        </p:spPr>
        <p:txBody>
          <a:bodyPr vert="horz" anchor="ctr"/>
          <a:lstStyle>
            <a:lvl1pPr marL="0" indent="0">
              <a:buNone/>
              <a:defRPr sz="1600">
                <a:solidFill>
                  <a:srgbClr val="00558C"/>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dirty="0" smtClean="0"/>
              <a:t>Sub-Heading Goes Here</a:t>
            </a:r>
            <a:endParaRPr lang="en-US" dirty="0"/>
          </a:p>
        </p:txBody>
      </p:sp>
      <p:cxnSp>
        <p:nvCxnSpPr>
          <p:cNvPr id="5" name="Straight Connector 4"/>
          <p:cNvCxnSpPr/>
          <p:nvPr userDrawn="1"/>
        </p:nvCxnSpPr>
        <p:spPr>
          <a:xfrm>
            <a:off x="1730655" y="2463728"/>
            <a:ext cx="5961062"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18045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erarchy Chart">
    <p:spTree>
      <p:nvGrpSpPr>
        <p:cNvPr id="1" name=""/>
        <p:cNvGrpSpPr/>
        <p:nvPr/>
      </p:nvGrpSpPr>
      <p:grpSpPr>
        <a:xfrm>
          <a:off x="0" y="0"/>
          <a:ext cx="0" cy="0"/>
          <a:chOff x="0" y="0"/>
          <a:chExt cx="0" cy="0"/>
        </a:xfrm>
      </p:grpSpPr>
      <p:grpSp>
        <p:nvGrpSpPr>
          <p:cNvPr id="8" name="Group 7"/>
          <p:cNvGrpSpPr/>
          <p:nvPr userDrawn="1"/>
        </p:nvGrpSpPr>
        <p:grpSpPr>
          <a:xfrm>
            <a:off x="-8546" y="1410646"/>
            <a:ext cx="9126582" cy="3161063"/>
            <a:chOff x="614855" y="1387366"/>
            <a:chExt cx="7677822" cy="2654208"/>
          </a:xfrm>
        </p:grpSpPr>
        <p:cxnSp>
          <p:nvCxnSpPr>
            <p:cNvPr id="17" name="Straight Connector 16"/>
            <p:cNvCxnSpPr/>
            <p:nvPr userDrawn="1"/>
          </p:nvCxnSpPr>
          <p:spPr>
            <a:xfrm flipH="1">
              <a:off x="7551698" y="1387366"/>
              <a:ext cx="740979" cy="2648606"/>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flipV="1">
              <a:off x="614855" y="4035972"/>
              <a:ext cx="6936845" cy="5602"/>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grpSp>
      <p:sp>
        <p:nvSpPr>
          <p:cNvPr id="2" name="Rectangle 1"/>
          <p:cNvSpPr/>
          <p:nvPr userDrawn="1"/>
        </p:nvSpPr>
        <p:spPr>
          <a:xfrm>
            <a:off x="0" y="4606057"/>
            <a:ext cx="9143999" cy="139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userDrawn="1"/>
        </p:nvSpPr>
        <p:spPr>
          <a:xfrm rot="16200000">
            <a:off x="7118716" y="2580773"/>
            <a:ext cx="3169773" cy="8807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484832" y="95871"/>
            <a:ext cx="7893499" cy="333249"/>
          </a:xfrm>
          <a:prstGeom prst="rect">
            <a:avLst/>
          </a:prstGeom>
        </p:spPr>
        <p:txBody>
          <a:bodyPr vert="horz" anchor="ctr"/>
          <a:lstStyle>
            <a:lvl1pPr algn="l">
              <a:defRPr sz="18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8779553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4539" y="1418266"/>
            <a:ext cx="5685117" cy="962977"/>
          </a:xfrm>
          <a:prstGeom prst="rect">
            <a:avLst/>
          </a:prstGeom>
        </p:spPr>
        <p:txBody>
          <a:bodyPr vert="horz" anchor="b"/>
          <a:lstStyle>
            <a:lvl1pPr algn="l">
              <a:defRPr sz="2800" baseline="0">
                <a:solidFill>
                  <a:schemeClr val="bg1"/>
                </a:solidFill>
                <a:latin typeface="Arial"/>
                <a:cs typeface="Arial"/>
              </a:defRPr>
            </a:lvl1pPr>
          </a:lstStyle>
          <a:p>
            <a:r>
              <a:rPr lang="en-US" dirty="0" smtClean="0"/>
              <a:t>SLIDE TITLE HERE</a:t>
            </a:r>
            <a:endParaRPr lang="en-US" dirty="0"/>
          </a:p>
        </p:txBody>
      </p:sp>
      <p:sp>
        <p:nvSpPr>
          <p:cNvPr id="4" name="Text Placeholder 3"/>
          <p:cNvSpPr>
            <a:spLocks noGrp="1"/>
          </p:cNvSpPr>
          <p:nvPr>
            <p:ph type="body" sz="quarter" idx="10" hasCustomPrompt="1"/>
          </p:nvPr>
        </p:nvSpPr>
        <p:spPr>
          <a:xfrm>
            <a:off x="1854539" y="2550948"/>
            <a:ext cx="5685117" cy="603455"/>
          </a:xfrm>
          <a:prstGeom prst="rect">
            <a:avLst/>
          </a:prstGeom>
        </p:spPr>
        <p:txBody>
          <a:bodyPr vert="horz" anchor="ctr"/>
          <a:lstStyle>
            <a:lvl1pPr marL="0" indent="0">
              <a:buNone/>
              <a:defRPr sz="1600">
                <a:solidFill>
                  <a:srgbClr val="00558C"/>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dirty="0" smtClean="0"/>
              <a:t>Sub-Heading Goes Here</a:t>
            </a:r>
            <a:endParaRPr lang="en-US" dirty="0"/>
          </a:p>
        </p:txBody>
      </p:sp>
      <p:cxnSp>
        <p:nvCxnSpPr>
          <p:cNvPr id="5" name="Straight Connector 4"/>
          <p:cNvCxnSpPr/>
          <p:nvPr userDrawn="1"/>
        </p:nvCxnSpPr>
        <p:spPr>
          <a:xfrm>
            <a:off x="1730655" y="2463728"/>
            <a:ext cx="5961062"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3133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lacehol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84832" y="880216"/>
            <a:ext cx="3251146" cy="3488583"/>
          </a:xfrm>
          <a:prstGeom prst="rect">
            <a:avLst/>
          </a:prstGeom>
        </p:spPr>
        <p:txBody>
          <a:bodyPr/>
          <a:lstStyle>
            <a:lvl1pPr marL="0" indent="0">
              <a:buNone/>
              <a:defRPr sz="1600" baseline="0">
                <a:solidFill>
                  <a:srgbClr val="3D4042"/>
                </a:solidFill>
                <a:latin typeface="Arial" charset="0"/>
                <a:ea typeface="Arial" charset="0"/>
                <a:cs typeface="Arial" charset="0"/>
              </a:defRPr>
            </a:lvl1pPr>
            <a:lvl2pPr marL="457200" indent="0">
              <a:buNone/>
              <a:defRPr sz="1800">
                <a:solidFill>
                  <a:schemeClr val="bg1"/>
                </a:solidFill>
                <a:latin typeface="Arial" charset="0"/>
                <a:ea typeface="Arial" charset="0"/>
                <a:cs typeface="Arial" charset="0"/>
              </a:defRPr>
            </a:lvl2pPr>
            <a:lvl3pPr marL="914400" indent="0">
              <a:buNone/>
              <a:defRPr sz="1600">
                <a:solidFill>
                  <a:schemeClr val="bg1"/>
                </a:solidFill>
                <a:latin typeface="Arial" charset="0"/>
                <a:ea typeface="Arial" charset="0"/>
                <a:cs typeface="Arial" charset="0"/>
              </a:defRPr>
            </a:lvl3pPr>
            <a:lvl4pPr marL="1371600" indent="0">
              <a:buNone/>
              <a:defRPr sz="1400">
                <a:solidFill>
                  <a:schemeClr val="bg1"/>
                </a:solidFill>
                <a:latin typeface="Arial" charset="0"/>
                <a:ea typeface="Arial" charset="0"/>
                <a:cs typeface="Arial" charset="0"/>
              </a:defRPr>
            </a:lvl4pPr>
            <a:lvl5pPr marL="1828800" indent="0">
              <a:buNone/>
              <a:defRPr sz="1400">
                <a:solidFill>
                  <a:schemeClr val="bg1"/>
                </a:solidFill>
                <a:latin typeface="Arial" charset="0"/>
                <a:ea typeface="Arial" charset="0"/>
                <a:cs typeface="Arial" charset="0"/>
              </a:defRPr>
            </a:lvl5pPr>
          </a:lstStyle>
          <a:p>
            <a:pPr lvl="0"/>
            <a:r>
              <a:rPr lang="en-US" dirty="0" smtClean="0"/>
              <a:t>Add cycle description or supporting bullets here</a:t>
            </a:r>
            <a:endParaRPr lang="en-US" dirty="0"/>
          </a:p>
        </p:txBody>
      </p:sp>
      <p:grpSp>
        <p:nvGrpSpPr>
          <p:cNvPr id="9" name="Group 8"/>
          <p:cNvGrpSpPr/>
          <p:nvPr userDrawn="1"/>
        </p:nvGrpSpPr>
        <p:grpSpPr>
          <a:xfrm>
            <a:off x="-8546" y="1419192"/>
            <a:ext cx="9126582" cy="3161063"/>
            <a:chOff x="614855" y="1387366"/>
            <a:chExt cx="7677822" cy="2654208"/>
          </a:xfrm>
        </p:grpSpPr>
        <p:cxnSp>
          <p:nvCxnSpPr>
            <p:cNvPr id="10" name="Straight Connector 9"/>
            <p:cNvCxnSpPr/>
            <p:nvPr userDrawn="1"/>
          </p:nvCxnSpPr>
          <p:spPr>
            <a:xfrm flipH="1">
              <a:off x="7551698" y="1387366"/>
              <a:ext cx="740979" cy="2648606"/>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flipV="1">
              <a:off x="614855" y="4035972"/>
              <a:ext cx="6936845" cy="5602"/>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grpSp>
      <p:sp>
        <p:nvSpPr>
          <p:cNvPr id="19" name="Rectangle 18"/>
          <p:cNvSpPr/>
          <p:nvPr userDrawn="1"/>
        </p:nvSpPr>
        <p:spPr>
          <a:xfrm>
            <a:off x="0" y="4606057"/>
            <a:ext cx="9143999" cy="13962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userDrawn="1"/>
        </p:nvSpPr>
        <p:spPr>
          <a:xfrm rot="16200000">
            <a:off x="7118716" y="2580773"/>
            <a:ext cx="3169773" cy="880796"/>
          </a:xfrm>
          <a:prstGeom prst="rtTriangle">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484832" y="95871"/>
            <a:ext cx="7893499" cy="333249"/>
          </a:xfrm>
          <a:prstGeom prst="rect">
            <a:avLst/>
          </a:prstGeom>
        </p:spPr>
        <p:txBody>
          <a:bodyPr vert="horz" anchor="ctr"/>
          <a:lstStyle>
            <a:lvl1pPr algn="l">
              <a:defRPr sz="18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576751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79400" y="3848510"/>
            <a:ext cx="3335338" cy="584154"/>
          </a:xfrm>
          <a:prstGeom prst="rect">
            <a:avLst/>
          </a:prstGeom>
        </p:spPr>
        <p:txBody>
          <a:bodyPr/>
          <a:lstStyle>
            <a:lvl1pPr marL="0" indent="0" algn="ctr">
              <a:buNone/>
              <a:defRPr sz="160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19" name="Text Placeholder 2"/>
          <p:cNvSpPr>
            <a:spLocks noGrp="1"/>
          </p:cNvSpPr>
          <p:nvPr>
            <p:ph type="body" sz="quarter" idx="11" hasCustomPrompt="1"/>
          </p:nvPr>
        </p:nvSpPr>
        <p:spPr>
          <a:xfrm>
            <a:off x="4476206" y="3848510"/>
            <a:ext cx="4209773" cy="584154"/>
          </a:xfrm>
          <a:prstGeom prst="rect">
            <a:avLst/>
          </a:prstGeom>
        </p:spPr>
        <p:txBody>
          <a:bodyPr/>
          <a:lstStyle>
            <a:lvl1pPr marL="0" indent="0" algn="ctr">
              <a:buNone/>
              <a:defRPr sz="1600" baseline="0">
                <a:solidFill>
                  <a:srgbClr val="3D4042"/>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5" name="Title 1"/>
          <p:cNvSpPr>
            <a:spLocks noGrp="1"/>
          </p:cNvSpPr>
          <p:nvPr>
            <p:ph type="title" hasCustomPrompt="1"/>
          </p:nvPr>
        </p:nvSpPr>
        <p:spPr>
          <a:xfrm>
            <a:off x="484832" y="95871"/>
            <a:ext cx="7893499" cy="333249"/>
          </a:xfrm>
          <a:prstGeom prst="rect">
            <a:avLst/>
          </a:prstGeom>
        </p:spPr>
        <p:txBody>
          <a:bodyPr vert="horz" anchor="ctr"/>
          <a:lstStyle>
            <a:lvl1pPr algn="l">
              <a:defRPr sz="18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8591129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Char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84832" y="95871"/>
            <a:ext cx="7893499" cy="333249"/>
          </a:xfrm>
          <a:prstGeom prst="rect">
            <a:avLst/>
          </a:prstGeom>
        </p:spPr>
        <p:txBody>
          <a:bodyPr vert="horz" anchor="ctr"/>
          <a:lstStyle>
            <a:lvl1pPr algn="l">
              <a:defRPr sz="18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9417427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s 1">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0" y="4410386"/>
            <a:ext cx="9144000" cy="283533"/>
          </a:xfrm>
          <a:prstGeom prst="rect">
            <a:avLst/>
          </a:prstGeom>
        </p:spPr>
        <p:txBody>
          <a:bodyPr vert="horz"/>
          <a:lstStyle>
            <a:lvl1pPr marL="0" indent="0" algn="ctr">
              <a:buNone/>
              <a:defRPr sz="1100" baseline="0">
                <a:solidFill>
                  <a:srgbClr val="FF0000"/>
                </a:solidFill>
                <a:latin typeface="Arial"/>
                <a:cs typeface="Arial"/>
              </a:defRPr>
            </a:lvl1pPr>
            <a:lvl2pPr marL="457200" indent="0">
              <a:buNone/>
              <a:defRPr sz="1400">
                <a:solidFill>
                  <a:srgbClr val="FF0000"/>
                </a:solidFill>
                <a:latin typeface="Arial"/>
                <a:cs typeface="Arial"/>
              </a:defRPr>
            </a:lvl2pPr>
            <a:lvl3pPr marL="914400" indent="0">
              <a:buNone/>
              <a:defRPr sz="1400">
                <a:solidFill>
                  <a:srgbClr val="FF0000"/>
                </a:solidFill>
                <a:latin typeface="Arial"/>
                <a:cs typeface="Arial"/>
              </a:defRPr>
            </a:lvl3pPr>
            <a:lvl4pPr marL="1371600" indent="0">
              <a:buNone/>
              <a:defRPr sz="1400">
                <a:solidFill>
                  <a:srgbClr val="FF0000"/>
                </a:solidFill>
                <a:latin typeface="Arial"/>
                <a:cs typeface="Arial"/>
              </a:defRPr>
            </a:lvl4pPr>
            <a:lvl5pPr marL="1828800" indent="0">
              <a:buNone/>
              <a:defRPr sz="1400">
                <a:solidFill>
                  <a:srgbClr val="FF0000"/>
                </a:solidFill>
                <a:latin typeface="Arial"/>
                <a:cs typeface="Arial"/>
              </a:defRPr>
            </a:lvl5pPr>
          </a:lstStyle>
          <a:p>
            <a:pPr lvl="0"/>
            <a:r>
              <a:rPr lang="en-US" dirty="0" smtClean="0"/>
              <a:t>Double-click table to open in Excel. Add data. Columns will auto-calculate vertically. SUM is displayed in the bottom grey box of each column.</a:t>
            </a:r>
            <a:endParaRPr lang="en-US" dirty="0"/>
          </a:p>
        </p:txBody>
      </p:sp>
      <p:sp>
        <p:nvSpPr>
          <p:cNvPr id="10" name="Title 1"/>
          <p:cNvSpPr>
            <a:spLocks noGrp="1"/>
          </p:cNvSpPr>
          <p:nvPr>
            <p:ph type="title" hasCustomPrompt="1"/>
          </p:nvPr>
        </p:nvSpPr>
        <p:spPr>
          <a:xfrm>
            <a:off x="484832" y="95871"/>
            <a:ext cx="7893499" cy="333249"/>
          </a:xfrm>
          <a:prstGeom prst="rect">
            <a:avLst/>
          </a:prstGeom>
        </p:spPr>
        <p:txBody>
          <a:bodyPr vert="horz" anchor="ctr"/>
          <a:lstStyle>
            <a:lvl1pPr algn="l">
              <a:defRPr sz="18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2291929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s 2">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563" y="4292327"/>
            <a:ext cx="8748712" cy="320675"/>
          </a:xfrm>
          <a:prstGeom prst="rect">
            <a:avLst/>
          </a:prstGeom>
        </p:spPr>
        <p:txBody>
          <a:bodyPr anchor="ctr"/>
          <a:lstStyle>
            <a:lvl1pPr marL="0" indent="0" algn="ctr">
              <a:buNone/>
              <a:defRPr sz="1200" baseline="0">
                <a:solidFill>
                  <a:srgbClr val="E2E7EA"/>
                </a:solidFill>
                <a:latin typeface="Arial" charset="0"/>
                <a:ea typeface="Arial" charset="0"/>
                <a:cs typeface="Arial" charset="0"/>
              </a:defRPr>
            </a:lvl1pPr>
            <a:lvl2pPr marL="457200" indent="0">
              <a:buNone/>
              <a:defRPr>
                <a:solidFill>
                  <a:srgbClr val="FF0000"/>
                </a:solidFill>
                <a:latin typeface="Arial" charset="0"/>
                <a:ea typeface="Arial" charset="0"/>
                <a:cs typeface="Arial" charset="0"/>
              </a:defRPr>
            </a:lvl2pPr>
            <a:lvl3pPr marL="914400" indent="0">
              <a:buNone/>
              <a:defRPr>
                <a:solidFill>
                  <a:srgbClr val="FF0000"/>
                </a:solidFill>
                <a:latin typeface="Arial" charset="0"/>
                <a:ea typeface="Arial" charset="0"/>
                <a:cs typeface="Arial" charset="0"/>
              </a:defRPr>
            </a:lvl3pPr>
            <a:lvl4pPr marL="1371600" indent="0">
              <a:buNone/>
              <a:defRPr>
                <a:solidFill>
                  <a:srgbClr val="FF0000"/>
                </a:solidFill>
                <a:latin typeface="Arial" charset="0"/>
                <a:ea typeface="Arial" charset="0"/>
                <a:cs typeface="Arial" charset="0"/>
              </a:defRPr>
            </a:lvl4pPr>
            <a:lvl5pPr marL="1828800" indent="0">
              <a:buNone/>
              <a:defRPr>
                <a:solidFill>
                  <a:srgbClr val="FF0000"/>
                </a:solidFill>
                <a:latin typeface="Arial" charset="0"/>
                <a:ea typeface="Arial" charset="0"/>
                <a:cs typeface="Arial" charset="0"/>
              </a:defRPr>
            </a:lvl5pPr>
          </a:lstStyle>
          <a:p>
            <a:pPr lvl="0"/>
            <a:r>
              <a:rPr lang="en-US" dirty="0" smtClean="0"/>
              <a:t>Tables </a:t>
            </a:r>
            <a:r>
              <a:rPr lang="en-US" smtClean="0"/>
              <a:t>font/color/text size </a:t>
            </a:r>
            <a:r>
              <a:rPr lang="en-US" dirty="0" smtClean="0"/>
              <a:t>is preset. Just click in table &amp; type.</a:t>
            </a:r>
            <a:endParaRPr lang="en-US" dirty="0"/>
          </a:p>
        </p:txBody>
      </p:sp>
      <p:sp>
        <p:nvSpPr>
          <p:cNvPr id="5" name="Title 1"/>
          <p:cNvSpPr>
            <a:spLocks noGrp="1"/>
          </p:cNvSpPr>
          <p:nvPr>
            <p:ph type="title" hasCustomPrompt="1"/>
          </p:nvPr>
        </p:nvSpPr>
        <p:spPr>
          <a:xfrm>
            <a:off x="484832" y="95871"/>
            <a:ext cx="7893499" cy="333249"/>
          </a:xfrm>
          <a:prstGeom prst="rect">
            <a:avLst/>
          </a:prstGeom>
        </p:spPr>
        <p:txBody>
          <a:bodyPr vert="horz" anchor="ctr"/>
          <a:lstStyle>
            <a:lvl1pPr algn="l">
              <a:defRPr sz="18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1216904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74444" y="831850"/>
            <a:ext cx="8210769" cy="3641725"/>
          </a:xfrm>
          <a:prstGeom prst="rect">
            <a:avLst/>
          </a:prstGeom>
        </p:spPr>
        <p:txBody>
          <a:bodyPr vert="horz"/>
          <a:lstStyle>
            <a:lvl1pPr marL="0" indent="0">
              <a:buFontTx/>
              <a:buNone/>
              <a:defRPr sz="1800">
                <a:solidFill>
                  <a:srgbClr val="00558C"/>
                </a:solidFill>
                <a:latin typeface="Arial"/>
                <a:cs typeface="Arial"/>
              </a:defRPr>
            </a:lvl1pPr>
            <a:lvl2pPr>
              <a:defRPr sz="1600">
                <a:solidFill>
                  <a:srgbClr val="3D4042"/>
                </a:solidFill>
                <a:latin typeface="Arial"/>
                <a:cs typeface="Arial"/>
              </a:defRPr>
            </a:lvl2pPr>
            <a:lvl3pPr>
              <a:defRPr sz="1400">
                <a:solidFill>
                  <a:srgbClr val="3D4042"/>
                </a:solidFill>
                <a:latin typeface="Arial"/>
                <a:cs typeface="Arial"/>
              </a:defRPr>
            </a:lvl3pPr>
            <a:lvl4pPr>
              <a:defRPr sz="1200">
                <a:solidFill>
                  <a:srgbClr val="3D4042"/>
                </a:solidFill>
                <a:latin typeface="Arial"/>
                <a:cs typeface="Arial"/>
              </a:defRPr>
            </a:lvl4pPr>
            <a:lvl5pPr>
              <a:defRPr sz="1200">
                <a:solidFill>
                  <a:srgbClr val="3D404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hasCustomPrompt="1"/>
          </p:nvPr>
        </p:nvSpPr>
        <p:spPr>
          <a:xfrm>
            <a:off x="484832" y="95871"/>
            <a:ext cx="7893499" cy="333249"/>
          </a:xfrm>
          <a:prstGeom prst="rect">
            <a:avLst/>
          </a:prstGeom>
        </p:spPr>
        <p:txBody>
          <a:bodyPr vert="horz" anchor="ctr"/>
          <a:lstStyle>
            <a:lvl1pPr algn="l">
              <a:defRPr sz="18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4972247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399559" y="491728"/>
            <a:ext cx="8344883" cy="594122"/>
          </a:xfrm>
          <a:prstGeom prst="rect">
            <a:avLst/>
          </a:prstGeom>
        </p:spPr>
        <p:txBody>
          <a:bodyPr lIns="0" anchor="b"/>
          <a:lstStyle>
            <a:lvl1pPr>
              <a:defRPr sz="27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085850"/>
            <a:ext cx="918972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511648"/>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2388377" y="1083125"/>
            <a:ext cx="5211501" cy="1869782"/>
          </a:xfrm>
          <a:prstGeom prst="rect">
            <a:avLst/>
          </a:prstGeom>
        </p:spPr>
        <p:txBody>
          <a:bodyPr anchor="b">
            <a:normAutofit/>
          </a:bodyPr>
          <a:lstStyle>
            <a:lvl1pPr algn="r">
              <a:defRPr sz="3300" b="0" i="0">
                <a:solidFill>
                  <a:srgbClr val="0067AC"/>
                </a:solidFill>
                <a:latin typeface="Work Sans" charset="0"/>
                <a:ea typeface="Work Sans" charset="0"/>
                <a:cs typeface="Work Sans"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59171" y="3082529"/>
            <a:ext cx="5940707" cy="771073"/>
          </a:xfrm>
          <a:prstGeom prst="rect">
            <a:avLst/>
          </a:prstGeom>
        </p:spPr>
        <p:txBody>
          <a:bodyPr>
            <a:normAutofit/>
          </a:bodyPr>
          <a:lstStyle>
            <a:lvl1pPr marL="0" indent="0" algn="r">
              <a:buNone/>
              <a:defRPr sz="1350" b="1" i="0">
                <a:latin typeface="Corbel" charset="0"/>
                <a:ea typeface="Corbel" charset="0"/>
                <a:cs typeface="Corbe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012" y="120276"/>
            <a:ext cx="1755762" cy="396301"/>
          </a:xfrm>
          <a:prstGeom prst="rect">
            <a:avLst/>
          </a:prstGeom>
        </p:spPr>
      </p:pic>
    </p:spTree>
    <p:extLst>
      <p:ext uri="{BB962C8B-B14F-4D97-AF65-F5344CB8AC3E}">
        <p14:creationId xmlns:p14="http://schemas.microsoft.com/office/powerpoint/2010/main" val="1042864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399559" y="491728"/>
            <a:ext cx="8344883" cy="594122"/>
          </a:xfrm>
          <a:prstGeom prst="rect">
            <a:avLst/>
          </a:prstGeom>
        </p:spPr>
        <p:txBody>
          <a:bodyPr lIns="0" anchor="b"/>
          <a:lstStyle>
            <a:lvl1pPr>
              <a:defRPr sz="27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085850"/>
            <a:ext cx="918972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 xmlns:a16="http://schemas.microsoft.com/office/drawing/2014/main" id="{DB3072F2-A53D-4439-81F9-7E5A1B61E3B5}"/>
              </a:ext>
            </a:extLst>
          </p:cNvPr>
          <p:cNvSpPr>
            <a:spLocks noGrp="1"/>
          </p:cNvSpPr>
          <p:nvPr>
            <p:ph type="body" sz="quarter" idx="23"/>
          </p:nvPr>
        </p:nvSpPr>
        <p:spPr>
          <a:xfrm>
            <a:off x="658064" y="1085850"/>
            <a:ext cx="7902749" cy="628650"/>
          </a:xfrm>
          <a:prstGeom prst="rect">
            <a:avLst/>
          </a:prstGeom>
        </p:spPr>
        <p:txBody>
          <a:bodyPr anchor="ctr" anchorCtr="0"/>
          <a:lstStyle>
            <a:lvl1pPr marL="0" indent="0" algn="ctr">
              <a:lnSpc>
                <a:spcPct val="85000"/>
              </a:lnSpc>
              <a:buNone/>
              <a:defRPr sz="1650">
                <a:solidFill>
                  <a:schemeClr val="accent3"/>
                </a:solidFill>
              </a:defRPr>
            </a:lvl1pPr>
            <a:lvl2pPr marL="457337" indent="0" algn="ctr">
              <a:buNone/>
              <a:defRPr>
                <a:solidFill>
                  <a:schemeClr val="accent3"/>
                </a:solidFill>
              </a:defRPr>
            </a:lvl2pPr>
            <a:lvl3pPr marL="914675" indent="0" algn="ctr">
              <a:buNone/>
              <a:defRPr>
                <a:solidFill>
                  <a:schemeClr val="accent3"/>
                </a:solidFill>
              </a:defRPr>
            </a:lvl3pPr>
            <a:lvl4pPr marL="1372012" indent="0" algn="ctr">
              <a:buNone/>
              <a:defRPr>
                <a:solidFill>
                  <a:schemeClr val="accent3"/>
                </a:solidFill>
              </a:defRPr>
            </a:lvl4pPr>
            <a:lvl5pPr marL="1829348"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 xmlns:a16="http://schemas.microsoft.com/office/drawing/2014/main" id="{CAF47BAD-5798-4EFA-B6EA-7319DDAE1F7C}"/>
              </a:ext>
            </a:extLst>
          </p:cNvPr>
          <p:cNvSpPr>
            <a:spLocks/>
          </p:cNvSpPr>
          <p:nvPr userDrawn="1"/>
        </p:nvSpPr>
        <p:spPr bwMode="auto">
          <a:xfrm>
            <a:off x="658064" y="1736688"/>
            <a:ext cx="2584942" cy="7239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dirty="0">
              <a:solidFill>
                <a:srgbClr val="1F2A44"/>
              </a:solidFill>
              <a:latin typeface="Corbel" panose="020B0503020204020204" pitchFamily="34" charset="0"/>
            </a:endParaRPr>
          </a:p>
        </p:txBody>
      </p:sp>
      <p:sp>
        <p:nvSpPr>
          <p:cNvPr id="31" name="Text Placeholder 45">
            <a:extLst>
              <a:ext uri="{FF2B5EF4-FFF2-40B4-BE49-F238E27FC236}">
                <a16:creationId xmlns="" xmlns:a16="http://schemas.microsoft.com/office/drawing/2014/main" id="{FE8766FB-4930-43DE-9CBE-FB23F66A6063}"/>
              </a:ext>
            </a:extLst>
          </p:cNvPr>
          <p:cNvSpPr>
            <a:spLocks noGrp="1"/>
          </p:cNvSpPr>
          <p:nvPr>
            <p:ph type="body" sz="quarter" idx="18" hasCustomPrompt="1"/>
          </p:nvPr>
        </p:nvSpPr>
        <p:spPr>
          <a:xfrm>
            <a:off x="658064" y="2190316"/>
            <a:ext cx="2584941" cy="256538"/>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457337" indent="0">
              <a:buNone/>
              <a:defRPr/>
            </a:lvl2pPr>
            <a:lvl3pPr marL="914675" indent="0">
              <a:buNone/>
              <a:defRPr/>
            </a:lvl3pPr>
            <a:lvl4pPr marL="1372012" indent="0">
              <a:buNone/>
              <a:defRPr/>
            </a:lvl4pPr>
            <a:lvl5pPr marL="1829348" indent="0">
              <a:buNone/>
              <a:defRPr/>
            </a:lvl5pPr>
          </a:lstStyle>
          <a:p>
            <a:pPr lvl="0"/>
            <a:r>
              <a:rPr lang="en-US" dirty="0"/>
              <a:t>Lorem Ipsum</a:t>
            </a:r>
          </a:p>
        </p:txBody>
      </p:sp>
      <p:sp>
        <p:nvSpPr>
          <p:cNvPr id="32" name="Freeform 6">
            <a:extLst>
              <a:ext uri="{FF2B5EF4-FFF2-40B4-BE49-F238E27FC236}">
                <a16:creationId xmlns="" xmlns:a16="http://schemas.microsoft.com/office/drawing/2014/main" id="{15702A42-BCB9-4011-81E8-B9943072EA2C}"/>
              </a:ext>
            </a:extLst>
          </p:cNvPr>
          <p:cNvSpPr>
            <a:spLocks/>
          </p:cNvSpPr>
          <p:nvPr userDrawn="1"/>
        </p:nvSpPr>
        <p:spPr bwMode="auto">
          <a:xfrm>
            <a:off x="3319909" y="1736688"/>
            <a:ext cx="2584942" cy="7239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dirty="0">
              <a:solidFill>
                <a:srgbClr val="1F2A44"/>
              </a:solidFill>
              <a:latin typeface="Corbel" panose="020B0503020204020204" pitchFamily="34" charset="0"/>
            </a:endParaRPr>
          </a:p>
        </p:txBody>
      </p:sp>
      <p:sp>
        <p:nvSpPr>
          <p:cNvPr id="33" name="Text Placeholder 45">
            <a:extLst>
              <a:ext uri="{FF2B5EF4-FFF2-40B4-BE49-F238E27FC236}">
                <a16:creationId xmlns="" xmlns:a16="http://schemas.microsoft.com/office/drawing/2014/main" id="{09A24666-B283-4009-B697-658C66EAB06C}"/>
              </a:ext>
            </a:extLst>
          </p:cNvPr>
          <p:cNvSpPr>
            <a:spLocks noGrp="1"/>
          </p:cNvSpPr>
          <p:nvPr>
            <p:ph type="body" sz="quarter" idx="20" hasCustomPrompt="1"/>
          </p:nvPr>
        </p:nvSpPr>
        <p:spPr>
          <a:xfrm>
            <a:off x="3332684" y="2190316"/>
            <a:ext cx="2584941" cy="256538"/>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457337" indent="0">
              <a:buNone/>
              <a:defRPr/>
            </a:lvl2pPr>
            <a:lvl3pPr marL="914675" indent="0">
              <a:buNone/>
              <a:defRPr/>
            </a:lvl3pPr>
            <a:lvl4pPr marL="1372012" indent="0">
              <a:buNone/>
              <a:defRPr/>
            </a:lvl4pPr>
            <a:lvl5pPr marL="1829348" indent="0">
              <a:buNone/>
              <a:defRPr/>
            </a:lvl5pPr>
          </a:lstStyle>
          <a:p>
            <a:pPr lvl="0"/>
            <a:r>
              <a:rPr lang="en-US" dirty="0"/>
              <a:t>Lorem Ipsum</a:t>
            </a:r>
          </a:p>
        </p:txBody>
      </p:sp>
      <p:sp>
        <p:nvSpPr>
          <p:cNvPr id="34" name="Freeform 7">
            <a:extLst>
              <a:ext uri="{FF2B5EF4-FFF2-40B4-BE49-F238E27FC236}">
                <a16:creationId xmlns="" xmlns:a16="http://schemas.microsoft.com/office/drawing/2014/main" id="{90F23DCF-62CB-49F2-978A-45114E929328}"/>
              </a:ext>
            </a:extLst>
          </p:cNvPr>
          <p:cNvSpPr>
            <a:spLocks/>
          </p:cNvSpPr>
          <p:nvPr userDrawn="1"/>
        </p:nvSpPr>
        <p:spPr bwMode="auto">
          <a:xfrm>
            <a:off x="5980513" y="1736688"/>
            <a:ext cx="2582462" cy="7239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350" dirty="0">
              <a:solidFill>
                <a:srgbClr val="1F2A44"/>
              </a:solidFill>
              <a:latin typeface="Corbel" panose="020B0503020204020204" pitchFamily="34" charset="0"/>
            </a:endParaRPr>
          </a:p>
        </p:txBody>
      </p:sp>
      <p:sp>
        <p:nvSpPr>
          <p:cNvPr id="35" name="Text Placeholder 45">
            <a:extLst>
              <a:ext uri="{FF2B5EF4-FFF2-40B4-BE49-F238E27FC236}">
                <a16:creationId xmlns="" xmlns:a16="http://schemas.microsoft.com/office/drawing/2014/main" id="{7C05A52A-1E10-4368-93BD-7E0496A12C90}"/>
              </a:ext>
            </a:extLst>
          </p:cNvPr>
          <p:cNvSpPr>
            <a:spLocks noGrp="1"/>
          </p:cNvSpPr>
          <p:nvPr>
            <p:ph type="body" sz="quarter" idx="22" hasCustomPrompt="1"/>
          </p:nvPr>
        </p:nvSpPr>
        <p:spPr>
          <a:xfrm>
            <a:off x="5975872" y="2190316"/>
            <a:ext cx="2584941" cy="256538"/>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457337" indent="0">
              <a:buNone/>
              <a:defRPr/>
            </a:lvl2pPr>
            <a:lvl3pPr marL="914675" indent="0">
              <a:buNone/>
              <a:defRPr/>
            </a:lvl3pPr>
            <a:lvl4pPr marL="1372012" indent="0">
              <a:buNone/>
              <a:defRPr/>
            </a:lvl4pPr>
            <a:lvl5pPr marL="1829348" indent="0">
              <a:buNone/>
              <a:defRPr/>
            </a:lvl5pPr>
          </a:lstStyle>
          <a:p>
            <a:pPr lvl="0"/>
            <a:r>
              <a:rPr lang="en-US" dirty="0"/>
              <a:t>Lorem Ipsum</a:t>
            </a:r>
          </a:p>
        </p:txBody>
      </p:sp>
    </p:spTree>
    <p:extLst>
      <p:ext uri="{BB962C8B-B14F-4D97-AF65-F5344CB8AC3E}">
        <p14:creationId xmlns:p14="http://schemas.microsoft.com/office/powerpoint/2010/main" val="2818127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illars">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473075" y="1913308"/>
            <a:ext cx="5715000" cy="323850"/>
          </a:xfrm>
          <a:prstGeom prst="rect">
            <a:avLst/>
          </a:prstGeom>
        </p:spPr>
        <p:txBody>
          <a:bodyPr vert="horz" anchor="ctr"/>
          <a:lstStyle>
            <a:lvl1pPr marL="0" indent="0">
              <a:buNone/>
              <a:defRPr sz="1600" baseline="0">
                <a:solidFill>
                  <a:srgbClr val="FFFFFF"/>
                </a:solidFill>
                <a:latin typeface="Arial"/>
                <a:cs typeface="Arial"/>
              </a:defRPr>
            </a:lvl1pPr>
            <a:lvl2pPr marL="457200" indent="0">
              <a:buNone/>
              <a:defRPr>
                <a:solidFill>
                  <a:srgbClr val="FFFFFF"/>
                </a:solidFill>
                <a:latin typeface="Arial"/>
                <a:cs typeface="Arial"/>
              </a:defRPr>
            </a:lvl2pPr>
            <a:lvl3pPr marL="914400" indent="0">
              <a:buNone/>
              <a:defRPr>
                <a:solidFill>
                  <a:srgbClr val="FFFFFF"/>
                </a:solidFill>
                <a:latin typeface="Arial"/>
                <a:cs typeface="Arial"/>
              </a:defRPr>
            </a:lvl3pPr>
            <a:lvl4pPr marL="1371600" indent="0">
              <a:buNone/>
              <a:defRPr>
                <a:solidFill>
                  <a:srgbClr val="FFFFFF"/>
                </a:solidFill>
                <a:latin typeface="Arial"/>
                <a:cs typeface="Arial"/>
              </a:defRPr>
            </a:lvl4pPr>
            <a:lvl5pPr marL="1828800" indent="0">
              <a:buNone/>
              <a:defRPr>
                <a:solidFill>
                  <a:srgbClr val="FFFFFF"/>
                </a:solidFill>
                <a:latin typeface="Arial"/>
                <a:cs typeface="Arial"/>
              </a:defRPr>
            </a:lvl5pPr>
          </a:lstStyle>
          <a:p>
            <a:pPr lvl="0"/>
            <a:r>
              <a:rPr lang="en-US" dirty="0" smtClean="0"/>
              <a:t>Add bullet point here</a:t>
            </a:r>
            <a:endParaRPr lang="en-US" dirty="0"/>
          </a:p>
        </p:txBody>
      </p:sp>
      <p:sp>
        <p:nvSpPr>
          <p:cNvPr id="12" name="Text Placeholder 10"/>
          <p:cNvSpPr>
            <a:spLocks noGrp="1"/>
          </p:cNvSpPr>
          <p:nvPr>
            <p:ph type="body" sz="quarter" idx="12" hasCustomPrompt="1"/>
          </p:nvPr>
        </p:nvSpPr>
        <p:spPr>
          <a:xfrm>
            <a:off x="469970" y="1395920"/>
            <a:ext cx="5866846" cy="323850"/>
          </a:xfrm>
          <a:prstGeom prst="rect">
            <a:avLst/>
          </a:prstGeom>
        </p:spPr>
        <p:txBody>
          <a:bodyPr vert="horz" anchor="ctr"/>
          <a:lstStyle>
            <a:lvl1pPr marL="0" indent="0">
              <a:buNone/>
              <a:defRPr sz="1600" baseline="0">
                <a:solidFill>
                  <a:srgbClr val="FFFFFF"/>
                </a:solidFill>
                <a:latin typeface="Arial"/>
                <a:cs typeface="Arial"/>
              </a:defRPr>
            </a:lvl1pPr>
            <a:lvl2pPr marL="457200" indent="0">
              <a:buNone/>
              <a:defRPr>
                <a:solidFill>
                  <a:srgbClr val="FFFFFF"/>
                </a:solidFill>
                <a:latin typeface="Arial"/>
                <a:cs typeface="Arial"/>
              </a:defRPr>
            </a:lvl2pPr>
            <a:lvl3pPr marL="914400" indent="0">
              <a:buNone/>
              <a:defRPr>
                <a:solidFill>
                  <a:srgbClr val="FFFFFF"/>
                </a:solidFill>
                <a:latin typeface="Arial"/>
                <a:cs typeface="Arial"/>
              </a:defRPr>
            </a:lvl3pPr>
            <a:lvl4pPr marL="1371600" indent="0">
              <a:buNone/>
              <a:defRPr>
                <a:solidFill>
                  <a:srgbClr val="FFFFFF"/>
                </a:solidFill>
                <a:latin typeface="Arial"/>
                <a:cs typeface="Arial"/>
              </a:defRPr>
            </a:lvl4pPr>
            <a:lvl5pPr marL="1828800" indent="0">
              <a:buNone/>
              <a:defRPr>
                <a:solidFill>
                  <a:srgbClr val="FFFFFF"/>
                </a:solidFill>
                <a:latin typeface="Arial"/>
                <a:cs typeface="Arial"/>
              </a:defRPr>
            </a:lvl5pPr>
          </a:lstStyle>
          <a:p>
            <a:pPr lvl="0"/>
            <a:r>
              <a:rPr lang="en-US" dirty="0" smtClean="0"/>
              <a:t>Add bullet point here</a:t>
            </a:r>
            <a:endParaRPr lang="en-US" dirty="0"/>
          </a:p>
        </p:txBody>
      </p:sp>
      <p:sp>
        <p:nvSpPr>
          <p:cNvPr id="14" name="Text Placeholder 10"/>
          <p:cNvSpPr>
            <a:spLocks noGrp="1"/>
          </p:cNvSpPr>
          <p:nvPr>
            <p:ph type="body" sz="quarter" idx="14" hasCustomPrompt="1"/>
          </p:nvPr>
        </p:nvSpPr>
        <p:spPr>
          <a:xfrm>
            <a:off x="473345" y="2434014"/>
            <a:ext cx="5565421" cy="323850"/>
          </a:xfrm>
          <a:prstGeom prst="rect">
            <a:avLst/>
          </a:prstGeom>
        </p:spPr>
        <p:txBody>
          <a:bodyPr vert="horz" anchor="ctr"/>
          <a:lstStyle>
            <a:lvl1pPr marL="0" indent="0">
              <a:buNone/>
              <a:defRPr sz="1600" baseline="0">
                <a:solidFill>
                  <a:srgbClr val="FFFFFF"/>
                </a:solidFill>
                <a:latin typeface="Arial"/>
                <a:cs typeface="Arial"/>
              </a:defRPr>
            </a:lvl1pPr>
            <a:lvl2pPr marL="457200" indent="0">
              <a:buNone/>
              <a:defRPr>
                <a:solidFill>
                  <a:srgbClr val="FFFFFF"/>
                </a:solidFill>
                <a:latin typeface="Arial"/>
                <a:cs typeface="Arial"/>
              </a:defRPr>
            </a:lvl2pPr>
            <a:lvl3pPr marL="914400" indent="0">
              <a:buNone/>
              <a:defRPr>
                <a:solidFill>
                  <a:srgbClr val="FFFFFF"/>
                </a:solidFill>
                <a:latin typeface="Arial"/>
                <a:cs typeface="Arial"/>
              </a:defRPr>
            </a:lvl3pPr>
            <a:lvl4pPr marL="1371600" indent="0">
              <a:buNone/>
              <a:defRPr>
                <a:solidFill>
                  <a:srgbClr val="FFFFFF"/>
                </a:solidFill>
                <a:latin typeface="Arial"/>
                <a:cs typeface="Arial"/>
              </a:defRPr>
            </a:lvl4pPr>
            <a:lvl5pPr marL="1828800" indent="0">
              <a:buNone/>
              <a:defRPr>
                <a:solidFill>
                  <a:srgbClr val="FFFFFF"/>
                </a:solidFill>
                <a:latin typeface="Arial"/>
                <a:cs typeface="Arial"/>
              </a:defRPr>
            </a:lvl5pPr>
          </a:lstStyle>
          <a:p>
            <a:pPr lvl="0"/>
            <a:r>
              <a:rPr lang="en-US" dirty="0" smtClean="0"/>
              <a:t>Add bullet point here</a:t>
            </a:r>
            <a:endParaRPr lang="en-US" dirty="0"/>
          </a:p>
        </p:txBody>
      </p:sp>
      <p:sp>
        <p:nvSpPr>
          <p:cNvPr id="3" name="Text Placeholder 2"/>
          <p:cNvSpPr>
            <a:spLocks noGrp="1"/>
          </p:cNvSpPr>
          <p:nvPr>
            <p:ph type="body" sz="quarter" idx="15" hasCustomPrompt="1"/>
          </p:nvPr>
        </p:nvSpPr>
        <p:spPr>
          <a:xfrm>
            <a:off x="6336816" y="3751604"/>
            <a:ext cx="2737516" cy="865404"/>
          </a:xfrm>
          <a:prstGeom prst="rect">
            <a:avLst/>
          </a:prstGeom>
        </p:spPr>
        <p:txBody>
          <a:bodyPr/>
          <a:lstStyle>
            <a:lvl1pPr marL="0" indent="0">
              <a:buNone/>
              <a:defRPr sz="1100" baseline="0">
                <a:solidFill>
                  <a:srgbClr val="EEF2F4"/>
                </a:solidFill>
                <a:latin typeface="Arial" charset="0"/>
                <a:ea typeface="Arial" charset="0"/>
                <a:cs typeface="Arial" charset="0"/>
              </a:defRPr>
            </a:lvl1pPr>
            <a:lvl2pPr marL="457200" indent="0">
              <a:buNone/>
              <a:defRPr>
                <a:solidFill>
                  <a:srgbClr val="FF0000"/>
                </a:solidFill>
                <a:latin typeface="Arial" charset="0"/>
                <a:ea typeface="Arial" charset="0"/>
                <a:cs typeface="Arial" charset="0"/>
              </a:defRPr>
            </a:lvl2pPr>
            <a:lvl3pPr marL="914400" indent="0">
              <a:buNone/>
              <a:defRPr>
                <a:solidFill>
                  <a:srgbClr val="FF0000"/>
                </a:solidFill>
                <a:latin typeface="Arial" charset="0"/>
                <a:ea typeface="Arial" charset="0"/>
                <a:cs typeface="Arial" charset="0"/>
              </a:defRPr>
            </a:lvl3pPr>
            <a:lvl4pPr marL="1371600" indent="0">
              <a:buNone/>
              <a:defRPr>
                <a:solidFill>
                  <a:srgbClr val="FF0000"/>
                </a:solidFill>
                <a:latin typeface="Arial" charset="0"/>
                <a:ea typeface="Arial" charset="0"/>
                <a:cs typeface="Arial" charset="0"/>
              </a:defRPr>
            </a:lvl4pPr>
            <a:lvl5pPr marL="1828800" indent="0">
              <a:buNone/>
              <a:defRPr>
                <a:solidFill>
                  <a:srgbClr val="FF0000"/>
                </a:solidFill>
                <a:latin typeface="Arial" charset="0"/>
                <a:ea typeface="Arial" charset="0"/>
                <a:cs typeface="Arial" charset="0"/>
              </a:defRPr>
            </a:lvl5pPr>
          </a:lstStyle>
          <a:p>
            <a:pPr lvl="0"/>
            <a:r>
              <a:rPr lang="en-US" dirty="0" smtClean="0"/>
              <a:t>Use this slide to highlight important bullets of pillars of business. 5 are provided. The bottom 2 can be deleted if not needed or copy/pasted to add additional. </a:t>
            </a:r>
            <a:endParaRPr lang="en-US" dirty="0"/>
          </a:p>
        </p:txBody>
      </p:sp>
      <p:sp>
        <p:nvSpPr>
          <p:cNvPr id="8" name="Title 1"/>
          <p:cNvSpPr>
            <a:spLocks noGrp="1"/>
          </p:cNvSpPr>
          <p:nvPr>
            <p:ph type="title" hasCustomPrompt="1"/>
          </p:nvPr>
        </p:nvSpPr>
        <p:spPr>
          <a:xfrm>
            <a:off x="484832" y="95871"/>
            <a:ext cx="7893499" cy="333249"/>
          </a:xfrm>
          <a:prstGeom prst="rect">
            <a:avLst/>
          </a:prstGeom>
        </p:spPr>
        <p:txBody>
          <a:bodyPr vert="horz" anchor="ctr"/>
          <a:lstStyle>
            <a:lvl1pPr algn="l">
              <a:defRPr sz="18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3424383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loyee Profiles Group Pic">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993309" y="3702520"/>
            <a:ext cx="1285875" cy="832620"/>
          </a:xfrm>
          <a:prstGeom prst="rect">
            <a:avLst/>
          </a:prstGeom>
        </p:spPr>
        <p:txBody>
          <a:bodyPr vert="horz"/>
          <a:lstStyle>
            <a:lvl1pPr marL="0" indent="0" algn="ctr">
              <a:buNone/>
              <a:defRPr sz="900" baseline="0">
                <a:solidFill>
                  <a:srgbClr val="3D4042"/>
                </a:solidFill>
                <a:latin typeface="Arial"/>
                <a:cs typeface="Arial"/>
              </a:defRPr>
            </a:lvl1pPr>
          </a:lstStyle>
          <a:p>
            <a:pPr lvl="0"/>
            <a:r>
              <a:rPr lang="en-US" dirty="0" smtClean="0"/>
              <a:t>Add Employee Name  and Title Here</a:t>
            </a:r>
          </a:p>
          <a:p>
            <a:pPr lvl="0"/>
            <a:endParaRPr lang="en-US" dirty="0" smtClean="0"/>
          </a:p>
        </p:txBody>
      </p:sp>
      <p:sp>
        <p:nvSpPr>
          <p:cNvPr id="7" name="Text Placeholder 2"/>
          <p:cNvSpPr>
            <a:spLocks noGrp="1"/>
          </p:cNvSpPr>
          <p:nvPr>
            <p:ph type="body" sz="quarter" idx="11" hasCustomPrompt="1"/>
          </p:nvPr>
        </p:nvSpPr>
        <p:spPr>
          <a:xfrm>
            <a:off x="2961070" y="3705509"/>
            <a:ext cx="1285875" cy="832620"/>
          </a:xfrm>
          <a:prstGeom prst="rect">
            <a:avLst/>
          </a:prstGeom>
        </p:spPr>
        <p:txBody>
          <a:bodyPr vert="horz"/>
          <a:lstStyle>
            <a:lvl1pPr marL="0" indent="0" algn="ctr">
              <a:buNone/>
              <a:defRPr sz="900" baseline="0">
                <a:solidFill>
                  <a:srgbClr val="3D4042"/>
                </a:solidFill>
                <a:latin typeface="Arial"/>
                <a:cs typeface="Arial"/>
              </a:defRPr>
            </a:lvl1pPr>
          </a:lstStyle>
          <a:p>
            <a:pPr lvl="0"/>
            <a:r>
              <a:rPr lang="en-US" dirty="0" smtClean="0"/>
              <a:t>Add Employee Name and Title Here</a:t>
            </a:r>
          </a:p>
        </p:txBody>
      </p:sp>
      <p:sp>
        <p:nvSpPr>
          <p:cNvPr id="8" name="Text Placeholder 2"/>
          <p:cNvSpPr>
            <a:spLocks noGrp="1"/>
          </p:cNvSpPr>
          <p:nvPr>
            <p:ph type="body" sz="quarter" idx="12" hasCustomPrompt="1"/>
          </p:nvPr>
        </p:nvSpPr>
        <p:spPr>
          <a:xfrm>
            <a:off x="4933305" y="3705510"/>
            <a:ext cx="1285875" cy="832620"/>
          </a:xfrm>
          <a:prstGeom prst="rect">
            <a:avLst/>
          </a:prstGeom>
        </p:spPr>
        <p:txBody>
          <a:bodyPr vert="horz"/>
          <a:lstStyle>
            <a:lvl1pPr marL="0" indent="0" algn="ctr">
              <a:buNone/>
              <a:defRPr sz="900" baseline="0">
                <a:solidFill>
                  <a:srgbClr val="3D4042"/>
                </a:solidFill>
                <a:latin typeface="Arial"/>
                <a:cs typeface="Arial"/>
              </a:defRPr>
            </a:lvl1pPr>
          </a:lstStyle>
          <a:p>
            <a:pPr lvl="0"/>
            <a:r>
              <a:rPr lang="en-US" dirty="0" smtClean="0"/>
              <a:t>Add Employee Name and Title Here</a:t>
            </a:r>
          </a:p>
        </p:txBody>
      </p:sp>
      <p:sp>
        <p:nvSpPr>
          <p:cNvPr id="9" name="Text Placeholder 2"/>
          <p:cNvSpPr>
            <a:spLocks noGrp="1"/>
          </p:cNvSpPr>
          <p:nvPr>
            <p:ph type="body" sz="quarter" idx="13" hasCustomPrompt="1"/>
          </p:nvPr>
        </p:nvSpPr>
        <p:spPr>
          <a:xfrm>
            <a:off x="6901066" y="3708499"/>
            <a:ext cx="1285875" cy="832620"/>
          </a:xfrm>
          <a:prstGeom prst="rect">
            <a:avLst/>
          </a:prstGeom>
        </p:spPr>
        <p:txBody>
          <a:bodyPr vert="horz"/>
          <a:lstStyle>
            <a:lvl1pPr marL="0" indent="0" algn="ctr">
              <a:buNone/>
              <a:defRPr sz="900" baseline="0">
                <a:solidFill>
                  <a:srgbClr val="3D4042"/>
                </a:solidFill>
                <a:latin typeface="Arial"/>
                <a:cs typeface="Arial"/>
              </a:defRPr>
            </a:lvl1pPr>
          </a:lstStyle>
          <a:p>
            <a:pPr lvl="0"/>
            <a:r>
              <a:rPr lang="en-US" dirty="0" smtClean="0"/>
              <a:t>Add Employee Name and Title Here</a:t>
            </a:r>
          </a:p>
        </p:txBody>
      </p:sp>
      <p:sp>
        <p:nvSpPr>
          <p:cNvPr id="15" name="Text Placeholder 14"/>
          <p:cNvSpPr>
            <a:spLocks noGrp="1"/>
          </p:cNvSpPr>
          <p:nvPr>
            <p:ph type="body" sz="quarter" idx="14" hasCustomPrompt="1"/>
          </p:nvPr>
        </p:nvSpPr>
        <p:spPr>
          <a:xfrm>
            <a:off x="484832" y="658272"/>
            <a:ext cx="7894561" cy="273546"/>
          </a:xfrm>
          <a:prstGeom prst="rect">
            <a:avLst/>
          </a:prstGeom>
        </p:spPr>
        <p:txBody>
          <a:bodyPr vert="horz" anchor="ctr"/>
          <a:lstStyle>
            <a:lvl1pPr marL="0" indent="0">
              <a:buNone/>
              <a:defRPr sz="1200">
                <a:solidFill>
                  <a:srgbClr val="00558C"/>
                </a:solidFill>
                <a:latin typeface="Arial"/>
                <a:cs typeface="Arial"/>
              </a:defRPr>
            </a:lvl1pPr>
            <a:lvl2pPr marL="457200" indent="0" algn="l">
              <a:buNone/>
              <a:defRPr sz="1400">
                <a:solidFill>
                  <a:srgbClr val="00599D"/>
                </a:solidFill>
                <a:latin typeface="Arial"/>
                <a:cs typeface="Arial"/>
              </a:defRPr>
            </a:lvl2pPr>
          </a:lstStyle>
          <a:p>
            <a:pPr lvl="0"/>
            <a:r>
              <a:rPr lang="en-US" dirty="0" smtClean="0"/>
              <a:t>Sub-Heading</a:t>
            </a:r>
            <a:endParaRPr lang="en-US" dirty="0"/>
          </a:p>
        </p:txBody>
      </p:sp>
      <p:sp>
        <p:nvSpPr>
          <p:cNvPr id="16" name="Text Placeholder 14"/>
          <p:cNvSpPr>
            <a:spLocks noGrp="1"/>
          </p:cNvSpPr>
          <p:nvPr>
            <p:ph type="body" sz="quarter" idx="15" hasCustomPrompt="1"/>
          </p:nvPr>
        </p:nvSpPr>
        <p:spPr>
          <a:xfrm>
            <a:off x="471208" y="1168004"/>
            <a:ext cx="8214771" cy="333202"/>
          </a:xfrm>
          <a:prstGeom prst="rect">
            <a:avLst/>
          </a:prstGeom>
        </p:spPr>
        <p:txBody>
          <a:bodyPr vert="horz" anchor="ctr"/>
          <a:lstStyle>
            <a:lvl1pPr marL="0" indent="0" algn="ctr">
              <a:buNone/>
              <a:defRPr sz="1200" baseline="0">
                <a:solidFill>
                  <a:srgbClr val="9DACB2"/>
                </a:solidFill>
                <a:latin typeface="Arial"/>
                <a:cs typeface="Arial"/>
              </a:defRPr>
            </a:lvl1pPr>
            <a:lvl2pPr marL="457200" indent="0" algn="l">
              <a:buNone/>
              <a:defRPr sz="1400">
                <a:solidFill>
                  <a:srgbClr val="00599D"/>
                </a:solidFill>
                <a:latin typeface="Arial"/>
                <a:cs typeface="Arial"/>
              </a:defRPr>
            </a:lvl2pPr>
          </a:lstStyle>
          <a:p>
            <a:pPr lvl="0"/>
            <a:r>
              <a:rPr lang="en-US" smtClean="0"/>
              <a:t>Right-click </a:t>
            </a:r>
            <a:r>
              <a:rPr lang="en-US" dirty="0" smtClean="0"/>
              <a:t>profile pic images below &amp; select “change picture”. Select your new image and click insert.</a:t>
            </a:r>
            <a:endParaRPr lang="en-US" dirty="0"/>
          </a:p>
        </p:txBody>
      </p:sp>
      <p:sp>
        <p:nvSpPr>
          <p:cNvPr id="11" name="Title 1"/>
          <p:cNvSpPr>
            <a:spLocks noGrp="1"/>
          </p:cNvSpPr>
          <p:nvPr>
            <p:ph type="title" hasCustomPrompt="1"/>
          </p:nvPr>
        </p:nvSpPr>
        <p:spPr>
          <a:xfrm>
            <a:off x="484832" y="95871"/>
            <a:ext cx="7893499" cy="333249"/>
          </a:xfrm>
          <a:prstGeom prst="rect">
            <a:avLst/>
          </a:prstGeom>
        </p:spPr>
        <p:txBody>
          <a:bodyPr vert="horz" anchor="ctr"/>
          <a:lstStyle>
            <a:lvl1pPr algn="l">
              <a:defRPr sz="18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5300011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loyee Profile Sing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802300" y="3106058"/>
            <a:ext cx="4486773" cy="510291"/>
          </a:xfrm>
          <a:prstGeom prst="rect">
            <a:avLst/>
          </a:prstGeom>
        </p:spPr>
        <p:txBody>
          <a:bodyPr vert="horz" anchor="b"/>
          <a:lstStyle>
            <a:lvl1pPr marL="0" indent="0">
              <a:buNone/>
              <a:defRPr sz="1600" baseline="0">
                <a:solidFill>
                  <a:srgbClr val="00558C"/>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dirty="0" smtClean="0"/>
              <a:t>Employee Name</a:t>
            </a:r>
          </a:p>
        </p:txBody>
      </p:sp>
      <p:sp>
        <p:nvSpPr>
          <p:cNvPr id="11" name="Text Placeholder 10"/>
          <p:cNvSpPr>
            <a:spLocks noGrp="1"/>
          </p:cNvSpPr>
          <p:nvPr>
            <p:ph type="body" sz="quarter" idx="11" hasCustomPrompt="1"/>
          </p:nvPr>
        </p:nvSpPr>
        <p:spPr>
          <a:xfrm>
            <a:off x="2802301" y="991297"/>
            <a:ext cx="6088062" cy="1995743"/>
          </a:xfrm>
          <a:prstGeom prst="rect">
            <a:avLst/>
          </a:prstGeom>
        </p:spPr>
        <p:txBody>
          <a:bodyPr vert="horz"/>
          <a:lstStyle>
            <a:lvl1pPr marL="0" indent="0">
              <a:buNone/>
              <a:defRPr sz="1600" baseline="0">
                <a:solidFill>
                  <a:srgbClr val="3D4042"/>
                </a:solidFill>
                <a:latin typeface="Arial"/>
                <a:cs typeface="Arial"/>
              </a:defRPr>
            </a:lvl1pPr>
            <a:lvl2pPr marL="457200" indent="0">
              <a:buNone/>
              <a:defRPr sz="2000">
                <a:solidFill>
                  <a:srgbClr val="FFFFFF"/>
                </a:solidFill>
                <a:latin typeface="Arial"/>
                <a:cs typeface="Arial"/>
              </a:defRPr>
            </a:lvl2pPr>
            <a:lvl3pPr marL="914400" indent="0">
              <a:buNone/>
              <a:defRPr sz="18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dirty="0" smtClean="0"/>
              <a:t>Employee biography goes here.</a:t>
            </a:r>
            <a:endParaRPr lang="en-US" dirty="0"/>
          </a:p>
        </p:txBody>
      </p:sp>
      <p:sp>
        <p:nvSpPr>
          <p:cNvPr id="6" name="Text Placeholder 7"/>
          <p:cNvSpPr>
            <a:spLocks noGrp="1"/>
          </p:cNvSpPr>
          <p:nvPr>
            <p:ph type="body" sz="quarter" idx="12" hasCustomPrompt="1"/>
          </p:nvPr>
        </p:nvSpPr>
        <p:spPr>
          <a:xfrm>
            <a:off x="2802300" y="3668235"/>
            <a:ext cx="4486773" cy="317862"/>
          </a:xfrm>
          <a:prstGeom prst="rect">
            <a:avLst/>
          </a:prstGeom>
        </p:spPr>
        <p:txBody>
          <a:bodyPr vert="horz" anchor="ctr"/>
          <a:lstStyle>
            <a:lvl1pPr marL="0" indent="0">
              <a:buNone/>
              <a:defRPr sz="1400" baseline="0">
                <a:solidFill>
                  <a:srgbClr val="3D4042"/>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dirty="0" smtClean="0"/>
              <a:t>Employee Title</a:t>
            </a:r>
          </a:p>
        </p:txBody>
      </p:sp>
      <p:sp>
        <p:nvSpPr>
          <p:cNvPr id="9" name="Title 1"/>
          <p:cNvSpPr>
            <a:spLocks noGrp="1"/>
          </p:cNvSpPr>
          <p:nvPr>
            <p:ph type="title" hasCustomPrompt="1"/>
          </p:nvPr>
        </p:nvSpPr>
        <p:spPr>
          <a:xfrm>
            <a:off x="484832" y="95871"/>
            <a:ext cx="7893499" cy="333249"/>
          </a:xfrm>
          <a:prstGeom prst="rect">
            <a:avLst/>
          </a:prstGeom>
        </p:spPr>
        <p:txBody>
          <a:bodyPr vert="horz" anchor="ctr"/>
          <a:lstStyle>
            <a:lvl1pPr algn="l">
              <a:defRPr sz="18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167016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mini Pies Color v2">
    <p:spTree>
      <p:nvGrpSpPr>
        <p:cNvPr id="1" name=""/>
        <p:cNvGrpSpPr/>
        <p:nvPr/>
      </p:nvGrpSpPr>
      <p:grpSpPr>
        <a:xfrm>
          <a:off x="0" y="0"/>
          <a:ext cx="0" cy="0"/>
          <a:chOff x="0" y="0"/>
          <a:chExt cx="0" cy="0"/>
        </a:xfrm>
      </p:grpSpPr>
      <p:sp>
        <p:nvSpPr>
          <p:cNvPr id="20" name="Text Placeholder 4"/>
          <p:cNvSpPr>
            <a:spLocks noGrp="1"/>
          </p:cNvSpPr>
          <p:nvPr>
            <p:ph type="body" sz="quarter" idx="14" hasCustomPrompt="1"/>
          </p:nvPr>
        </p:nvSpPr>
        <p:spPr>
          <a:xfrm>
            <a:off x="712523" y="685615"/>
            <a:ext cx="7718954" cy="403025"/>
          </a:xfrm>
          <a:prstGeom prst="rect">
            <a:avLst/>
          </a:prstGeom>
        </p:spPr>
        <p:txBody>
          <a:bodyPr vert="horz" anchor="ctr"/>
          <a:lstStyle>
            <a:lvl1pPr marL="0" indent="0" algn="ctr">
              <a:buNone/>
              <a:defRPr sz="1050" i="1" baseline="0">
                <a:solidFill>
                  <a:srgbClr val="EEF2F4"/>
                </a:solidFill>
                <a:latin typeface="Arial"/>
                <a:cs typeface="Arial"/>
              </a:defRPr>
            </a:lvl1pPr>
            <a:lvl2pPr marL="457200" indent="0">
              <a:buNone/>
              <a:defRPr sz="1400" i="1">
                <a:latin typeface="Arial"/>
                <a:cs typeface="Arial"/>
              </a:defRPr>
            </a:lvl2pPr>
            <a:lvl3pPr marL="914400" indent="0">
              <a:buNone/>
              <a:defRPr sz="1200" i="1">
                <a:latin typeface="Arial"/>
                <a:cs typeface="Arial"/>
              </a:defRPr>
            </a:lvl3pPr>
            <a:lvl4pPr marL="1371600" indent="0">
              <a:buNone/>
              <a:defRPr sz="1100" i="1">
                <a:latin typeface="Arial"/>
                <a:cs typeface="Arial"/>
              </a:defRPr>
            </a:lvl4pPr>
            <a:lvl5pPr marL="1828800" indent="0">
              <a:buNone/>
              <a:defRPr sz="1100" i="1">
                <a:latin typeface="Arial"/>
                <a:cs typeface="Arial"/>
              </a:defRPr>
            </a:lvl5pPr>
          </a:lstStyle>
          <a:p>
            <a:pPr lvl="0"/>
            <a:r>
              <a:rPr lang="en-US" dirty="0" smtClean="0"/>
              <a:t>Stylize your pie charts. Use these mini charts to represent one segment per chart. Right-click each chart &amp; select “edit data”. Add your main variable to Line 1. Line 2 will auto-calculate the difference minus 100%.</a:t>
            </a:r>
            <a:endParaRPr lang="en-US" dirty="0"/>
          </a:p>
        </p:txBody>
      </p:sp>
      <p:grpSp>
        <p:nvGrpSpPr>
          <p:cNvPr id="22" name="Group 21"/>
          <p:cNvGrpSpPr/>
          <p:nvPr userDrawn="1"/>
        </p:nvGrpSpPr>
        <p:grpSpPr>
          <a:xfrm>
            <a:off x="1113417" y="1424985"/>
            <a:ext cx="6917167" cy="1486396"/>
            <a:chOff x="1194099" y="1549100"/>
            <a:chExt cx="7058797" cy="1516830"/>
          </a:xfrm>
        </p:grpSpPr>
        <p:sp>
          <p:nvSpPr>
            <p:cNvPr id="23" name="Oval 22"/>
            <p:cNvSpPr/>
            <p:nvPr userDrawn="1"/>
          </p:nvSpPr>
          <p:spPr>
            <a:xfrm>
              <a:off x="1194099" y="1549101"/>
              <a:ext cx="1516829" cy="1516829"/>
            </a:xfrm>
            <a:prstGeom prst="ellipse">
              <a:avLst/>
            </a:prstGeom>
            <a:noFill/>
            <a:ln>
              <a:solidFill>
                <a:srgbClr val="132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3046203" y="1549100"/>
              <a:ext cx="1516829" cy="1516829"/>
            </a:xfrm>
            <a:prstGeom prst="ellipse">
              <a:avLst/>
            </a:prstGeom>
            <a:noFill/>
            <a:ln>
              <a:solidFill>
                <a:srgbClr val="132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894721" y="1549101"/>
              <a:ext cx="1516829" cy="1516829"/>
            </a:xfrm>
            <a:prstGeom prst="ellipse">
              <a:avLst/>
            </a:prstGeom>
            <a:noFill/>
            <a:ln>
              <a:solidFill>
                <a:srgbClr val="132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6736067" y="1549100"/>
              <a:ext cx="1516829" cy="1516829"/>
            </a:xfrm>
            <a:prstGeom prst="ellipse">
              <a:avLst/>
            </a:prstGeom>
            <a:noFill/>
            <a:ln>
              <a:solidFill>
                <a:srgbClr val="132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userDrawn="1"/>
        </p:nvGrpSpPr>
        <p:grpSpPr>
          <a:xfrm>
            <a:off x="1856614" y="3064932"/>
            <a:ext cx="5474432" cy="399029"/>
            <a:chOff x="1856614" y="2807746"/>
            <a:chExt cx="5474432" cy="656216"/>
          </a:xfrm>
        </p:grpSpPr>
        <p:cxnSp>
          <p:nvCxnSpPr>
            <p:cNvPr id="28" name="Straight Connector 27"/>
            <p:cNvCxnSpPr/>
            <p:nvPr userDrawn="1"/>
          </p:nvCxnSpPr>
          <p:spPr>
            <a:xfrm>
              <a:off x="1856614" y="2807746"/>
              <a:ext cx="0" cy="656216"/>
            </a:xfrm>
            <a:prstGeom prst="line">
              <a:avLst/>
            </a:prstGeom>
            <a:ln w="12700">
              <a:solidFill>
                <a:srgbClr val="132E5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3703831" y="2807746"/>
              <a:ext cx="0" cy="656216"/>
            </a:xfrm>
            <a:prstGeom prst="line">
              <a:avLst/>
            </a:prstGeom>
            <a:ln w="12700">
              <a:solidFill>
                <a:srgbClr val="132E5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482986" y="2807746"/>
              <a:ext cx="0" cy="656216"/>
            </a:xfrm>
            <a:prstGeom prst="line">
              <a:avLst/>
            </a:prstGeom>
            <a:ln w="12700">
              <a:solidFill>
                <a:srgbClr val="132E5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331046" y="2807746"/>
              <a:ext cx="0" cy="656216"/>
            </a:xfrm>
            <a:prstGeom prst="line">
              <a:avLst/>
            </a:prstGeom>
            <a:ln w="12700">
              <a:solidFill>
                <a:srgbClr val="132E5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2" name="Text Placeholder 2"/>
          <p:cNvSpPr>
            <a:spLocks noGrp="1"/>
          </p:cNvSpPr>
          <p:nvPr>
            <p:ph type="body" sz="quarter" idx="10" hasCustomPrompt="1"/>
          </p:nvPr>
        </p:nvSpPr>
        <p:spPr>
          <a:xfrm>
            <a:off x="1108012" y="3838778"/>
            <a:ext cx="1531097" cy="693731"/>
          </a:xfrm>
          <a:prstGeom prst="rect">
            <a:avLst/>
          </a:prstGeom>
        </p:spPr>
        <p:txBody>
          <a:bodyPr vert="horz"/>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50" baseline="0">
                <a:solidFill>
                  <a:schemeClr val="bg1"/>
                </a:solidFill>
                <a:latin typeface="Arial"/>
                <a:cs typeface="Arial"/>
              </a:defRPr>
            </a:lvl1pPr>
            <a:lvl2pPr marL="457200" indent="0">
              <a:buNone/>
              <a:defRPr sz="2000">
                <a:latin typeface="Arial"/>
                <a:cs typeface="Arial"/>
              </a:defRPr>
            </a:lvl2pPr>
            <a:lvl3pPr marL="914400" indent="0">
              <a:buNone/>
              <a:defRPr sz="1800">
                <a:latin typeface="Arial"/>
                <a:cs typeface="Arial"/>
              </a:defRPr>
            </a:lvl3pPr>
            <a:lvl4pPr marL="1371600" indent="0">
              <a:buNone/>
              <a:defRPr sz="1600">
                <a:latin typeface="Arial"/>
                <a:cs typeface="Arial"/>
              </a:defRPr>
            </a:lvl4pPr>
            <a:lvl5pPr marL="1828800" indent="0">
              <a:buNone/>
              <a:defRPr sz="1600">
                <a:latin typeface="Arial"/>
                <a:cs typeface="Arial"/>
              </a:defRPr>
            </a:lvl5pPr>
          </a:lstStyle>
          <a:p>
            <a:pPr lvl="0"/>
            <a:r>
              <a:rPr lang="en-US" dirty="0" smtClean="0"/>
              <a:t>Add chart </a:t>
            </a:r>
            <a:br>
              <a:rPr lang="en-US" dirty="0" smtClean="0"/>
            </a:br>
            <a:r>
              <a:rPr lang="en-US" dirty="0" smtClean="0"/>
              <a:t>description here</a:t>
            </a:r>
            <a:br>
              <a:rPr lang="en-US" dirty="0" smtClean="0"/>
            </a:br>
            <a:endParaRPr lang="en-US" dirty="0"/>
          </a:p>
        </p:txBody>
      </p:sp>
      <p:sp>
        <p:nvSpPr>
          <p:cNvPr id="33" name="Text Placeholder 2"/>
          <p:cNvSpPr>
            <a:spLocks noGrp="1"/>
          </p:cNvSpPr>
          <p:nvPr>
            <p:ph type="body" sz="quarter" idx="11" hasCustomPrompt="1"/>
          </p:nvPr>
        </p:nvSpPr>
        <p:spPr>
          <a:xfrm>
            <a:off x="2939292" y="3841759"/>
            <a:ext cx="1531097" cy="696370"/>
          </a:xfrm>
          <a:prstGeom prst="rect">
            <a:avLst/>
          </a:prstGeom>
        </p:spPr>
        <p:txBody>
          <a:bodyPr vert="horz"/>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50" baseline="0">
                <a:solidFill>
                  <a:schemeClr val="bg1"/>
                </a:solidFill>
                <a:latin typeface="Arial"/>
                <a:cs typeface="Arial"/>
              </a:defRPr>
            </a:lvl1pPr>
            <a:lvl2pPr marL="457200" indent="0">
              <a:buNone/>
              <a:defRPr sz="2000">
                <a:latin typeface="Arial"/>
                <a:cs typeface="Arial"/>
              </a:defRPr>
            </a:lvl2pPr>
            <a:lvl3pPr marL="914400" indent="0">
              <a:buNone/>
              <a:defRPr sz="1800">
                <a:latin typeface="Arial"/>
                <a:cs typeface="Arial"/>
              </a:defRPr>
            </a:lvl3pPr>
            <a:lvl4pPr marL="1371600" indent="0">
              <a:buNone/>
              <a:defRPr sz="1600">
                <a:latin typeface="Arial"/>
                <a:cs typeface="Arial"/>
              </a:defRPr>
            </a:lvl4pPr>
            <a:lvl5pPr marL="1828800" indent="0">
              <a:buNone/>
              <a:defRPr sz="1600">
                <a:latin typeface="Arial"/>
                <a:cs typeface="Arial"/>
              </a:defRPr>
            </a:lvl5pPr>
          </a:lstStyle>
          <a:p>
            <a:pPr lvl="0"/>
            <a:r>
              <a:rPr lang="en-US" dirty="0" smtClean="0"/>
              <a:t>Add chart </a:t>
            </a:r>
            <a:br>
              <a:rPr lang="en-US" dirty="0" smtClean="0"/>
            </a:br>
            <a:r>
              <a:rPr lang="en-US" dirty="0" smtClean="0"/>
              <a:t>description here</a:t>
            </a:r>
            <a:br>
              <a:rPr lang="en-US" dirty="0" smtClean="0"/>
            </a:br>
            <a:r>
              <a:rPr lang="en-US" dirty="0" smtClean="0"/>
              <a:t/>
            </a:r>
            <a:br>
              <a:rPr lang="en-US" dirty="0" smtClean="0"/>
            </a:br>
            <a:endParaRPr lang="en-US" dirty="0"/>
          </a:p>
        </p:txBody>
      </p:sp>
      <p:sp>
        <p:nvSpPr>
          <p:cNvPr id="34" name="Text Placeholder 2"/>
          <p:cNvSpPr>
            <a:spLocks noGrp="1"/>
          </p:cNvSpPr>
          <p:nvPr>
            <p:ph type="body" sz="quarter" idx="12" hasCustomPrompt="1"/>
          </p:nvPr>
        </p:nvSpPr>
        <p:spPr>
          <a:xfrm>
            <a:off x="4734233" y="3834288"/>
            <a:ext cx="1531097" cy="698122"/>
          </a:xfrm>
          <a:prstGeom prst="rect">
            <a:avLst/>
          </a:prstGeom>
        </p:spPr>
        <p:txBody>
          <a:bodyPr vert="horz"/>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50" baseline="0">
                <a:solidFill>
                  <a:schemeClr val="bg1"/>
                </a:solidFill>
                <a:latin typeface="Arial"/>
                <a:cs typeface="Arial"/>
              </a:defRPr>
            </a:lvl1pPr>
            <a:lvl2pPr marL="457200" indent="0">
              <a:buNone/>
              <a:defRPr sz="2000">
                <a:latin typeface="Arial"/>
                <a:cs typeface="Arial"/>
              </a:defRPr>
            </a:lvl2pPr>
            <a:lvl3pPr marL="914400" indent="0">
              <a:buNone/>
              <a:defRPr sz="1800">
                <a:latin typeface="Arial"/>
                <a:cs typeface="Arial"/>
              </a:defRPr>
            </a:lvl3pPr>
            <a:lvl4pPr marL="1371600" indent="0">
              <a:buNone/>
              <a:defRPr sz="1600">
                <a:latin typeface="Arial"/>
                <a:cs typeface="Arial"/>
              </a:defRPr>
            </a:lvl4pPr>
            <a:lvl5pPr marL="1828800" indent="0">
              <a:buNone/>
              <a:defRPr sz="1600">
                <a:latin typeface="Arial"/>
                <a:cs typeface="Arial"/>
              </a:defRPr>
            </a:lvl5pPr>
          </a:lstStyle>
          <a:p>
            <a:pPr lvl="0"/>
            <a:r>
              <a:rPr lang="en-US" dirty="0" smtClean="0"/>
              <a:t>Add chart </a:t>
            </a:r>
            <a:br>
              <a:rPr lang="en-US" dirty="0" smtClean="0"/>
            </a:br>
            <a:r>
              <a:rPr lang="en-US" dirty="0" smtClean="0"/>
              <a:t>description here</a:t>
            </a:r>
            <a:br>
              <a:rPr lang="en-US" dirty="0" smtClean="0"/>
            </a:br>
            <a:r>
              <a:rPr lang="en-US" dirty="0" smtClean="0"/>
              <a:t/>
            </a:r>
            <a:br>
              <a:rPr lang="en-US" dirty="0" smtClean="0"/>
            </a:br>
            <a:endParaRPr lang="en-US" dirty="0"/>
          </a:p>
        </p:txBody>
      </p:sp>
      <p:sp>
        <p:nvSpPr>
          <p:cNvPr id="35" name="Text Placeholder 2"/>
          <p:cNvSpPr>
            <a:spLocks noGrp="1"/>
          </p:cNvSpPr>
          <p:nvPr>
            <p:ph type="body" sz="quarter" idx="13" hasCustomPrompt="1"/>
          </p:nvPr>
        </p:nvSpPr>
        <p:spPr>
          <a:xfrm>
            <a:off x="6576473" y="3837268"/>
            <a:ext cx="1531097" cy="698122"/>
          </a:xfrm>
          <a:prstGeom prst="rect">
            <a:avLst/>
          </a:prstGeom>
        </p:spPr>
        <p:txBody>
          <a:bodyPr vert="horz"/>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50" baseline="0">
                <a:solidFill>
                  <a:schemeClr val="bg1"/>
                </a:solidFill>
                <a:latin typeface="Arial"/>
                <a:cs typeface="Arial"/>
              </a:defRPr>
            </a:lvl1pPr>
            <a:lvl2pPr marL="457200" indent="0">
              <a:buNone/>
              <a:defRPr sz="2000">
                <a:latin typeface="Arial"/>
                <a:cs typeface="Arial"/>
              </a:defRPr>
            </a:lvl2pPr>
            <a:lvl3pPr marL="914400" indent="0">
              <a:buNone/>
              <a:defRPr sz="1800">
                <a:latin typeface="Arial"/>
                <a:cs typeface="Arial"/>
              </a:defRPr>
            </a:lvl3pPr>
            <a:lvl4pPr marL="1371600" indent="0">
              <a:buNone/>
              <a:defRPr sz="1600">
                <a:latin typeface="Arial"/>
                <a:cs typeface="Arial"/>
              </a:defRPr>
            </a:lvl4pPr>
            <a:lvl5pPr marL="1828800" indent="0">
              <a:buNone/>
              <a:defRPr sz="1600">
                <a:latin typeface="Arial"/>
                <a:cs typeface="Arial"/>
              </a:defRPr>
            </a:lvl5pPr>
          </a:lstStyle>
          <a:p>
            <a:pPr lvl="0"/>
            <a:r>
              <a:rPr lang="en-US" dirty="0" smtClean="0"/>
              <a:t>Add chart </a:t>
            </a:r>
            <a:br>
              <a:rPr lang="en-US" dirty="0" smtClean="0"/>
            </a:br>
            <a:r>
              <a:rPr lang="en-US" dirty="0" smtClean="0"/>
              <a:t>description here</a:t>
            </a:r>
            <a:br>
              <a:rPr lang="en-US" dirty="0" smtClean="0"/>
            </a:br>
            <a:r>
              <a:rPr lang="en-US" dirty="0" smtClean="0"/>
              <a:t/>
            </a:r>
            <a:br>
              <a:rPr lang="en-US" dirty="0" smtClean="0"/>
            </a:br>
            <a:endParaRPr lang="en-US" dirty="0"/>
          </a:p>
        </p:txBody>
      </p:sp>
      <p:sp>
        <p:nvSpPr>
          <p:cNvPr id="19" name="Title 1"/>
          <p:cNvSpPr>
            <a:spLocks noGrp="1"/>
          </p:cNvSpPr>
          <p:nvPr>
            <p:ph type="title" hasCustomPrompt="1"/>
          </p:nvPr>
        </p:nvSpPr>
        <p:spPr>
          <a:xfrm>
            <a:off x="484832" y="95871"/>
            <a:ext cx="7893499" cy="333249"/>
          </a:xfrm>
          <a:prstGeom prst="rect">
            <a:avLst/>
          </a:prstGeom>
        </p:spPr>
        <p:txBody>
          <a:bodyPr vert="horz" anchor="ctr"/>
          <a:lstStyle>
            <a:lvl1pPr algn="l">
              <a:defRPr sz="18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6886674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2.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5" name="Rectangle 14"/>
          <p:cNvSpPr/>
          <p:nvPr userDrawn="1"/>
        </p:nvSpPr>
        <p:spPr>
          <a:xfrm>
            <a:off x="0" y="0"/>
            <a:ext cx="9144000" cy="482270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flipH="1">
            <a:off x="-14962" y="3140"/>
            <a:ext cx="1352699" cy="467620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Right Triangle 17"/>
          <p:cNvSpPr/>
          <p:nvPr userDrawn="1"/>
        </p:nvSpPr>
        <p:spPr>
          <a:xfrm rot="10800000" flipV="1">
            <a:off x="7971904" y="207348"/>
            <a:ext cx="1179575" cy="4188947"/>
          </a:xfrm>
          <a:prstGeom prst="rtTriangle">
            <a:avLst/>
          </a:prstGeom>
          <a:gradFill>
            <a:gsLst>
              <a:gs pos="67000">
                <a:srgbClr val="0082B2">
                  <a:alpha val="66000"/>
                </a:srgbClr>
              </a:gs>
              <a:gs pos="16000">
                <a:srgbClr val="00558C">
                  <a:lumMod val="100000"/>
                </a:srgbClr>
              </a:gs>
              <a:gs pos="0">
                <a:srgbClr val="00558C"/>
              </a:gs>
              <a:gs pos="100000">
                <a:srgbClr val="00AFD7">
                  <a:alpha val="0"/>
                </a:srgbClr>
              </a:gs>
            </a:gsLst>
            <a:lin ang="15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a:spLocks/>
          </p:cNvSpPr>
          <p:nvPr userDrawn="1"/>
        </p:nvSpPr>
        <p:spPr>
          <a:xfrm rot="10800000" flipV="1">
            <a:off x="7971904" y="150041"/>
            <a:ext cx="1193032" cy="4242490"/>
          </a:xfrm>
          <a:prstGeom prst="rtTriangle">
            <a:avLst/>
          </a:prstGeom>
          <a:gradFill>
            <a:gsLst>
              <a:gs pos="43000">
                <a:srgbClr val="0082B2">
                  <a:alpha val="66000"/>
                </a:srgbClr>
              </a:gs>
              <a:gs pos="0">
                <a:srgbClr val="00AFD7"/>
              </a:gs>
              <a:gs pos="100000">
                <a:srgbClr val="00AFD7">
                  <a:alpha val="0"/>
                </a:srgbClr>
              </a:gs>
            </a:gsLst>
            <a:lin ang="15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4330931"/>
            <a:ext cx="9164936" cy="812569"/>
          </a:xfrm>
          <a:prstGeom prst="rect">
            <a:avLst/>
          </a:prstGeom>
          <a:solidFill>
            <a:srgbClr val="E2E7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arallelogram 12"/>
          <p:cNvSpPr/>
          <p:nvPr userDrawn="1"/>
        </p:nvSpPr>
        <p:spPr>
          <a:xfrm>
            <a:off x="7814602" y="4679340"/>
            <a:ext cx="1352271" cy="235857"/>
          </a:xfrm>
          <a:custGeom>
            <a:avLst/>
            <a:gdLst>
              <a:gd name="connsiteX0" fmla="*/ 0 w 1558646"/>
              <a:gd name="connsiteY0" fmla="*/ 235857 h 235857"/>
              <a:gd name="connsiteX1" fmla="*/ 65012 w 1558646"/>
              <a:gd name="connsiteY1" fmla="*/ 0 h 235857"/>
              <a:gd name="connsiteX2" fmla="*/ 1558646 w 1558646"/>
              <a:gd name="connsiteY2" fmla="*/ 0 h 235857"/>
              <a:gd name="connsiteX3" fmla="*/ 1493634 w 1558646"/>
              <a:gd name="connsiteY3" fmla="*/ 235857 h 235857"/>
              <a:gd name="connsiteX4" fmla="*/ 0 w 1558646"/>
              <a:gd name="connsiteY4" fmla="*/ 235857 h 235857"/>
              <a:gd name="connsiteX0" fmla="*/ 0 w 1493634"/>
              <a:gd name="connsiteY0" fmla="*/ 235857 h 235857"/>
              <a:gd name="connsiteX1" fmla="*/ 65012 w 1493634"/>
              <a:gd name="connsiteY1" fmla="*/ 0 h 235857"/>
              <a:gd name="connsiteX2" fmla="*/ 1352271 w 1493634"/>
              <a:gd name="connsiteY2" fmla="*/ 0 h 235857"/>
              <a:gd name="connsiteX3" fmla="*/ 1493634 w 1493634"/>
              <a:gd name="connsiteY3" fmla="*/ 235857 h 235857"/>
              <a:gd name="connsiteX4" fmla="*/ 0 w 1493634"/>
              <a:gd name="connsiteY4" fmla="*/ 235857 h 235857"/>
              <a:gd name="connsiteX0" fmla="*/ 0 w 1352271"/>
              <a:gd name="connsiteY0" fmla="*/ 235857 h 235857"/>
              <a:gd name="connsiteX1" fmla="*/ 65012 w 1352271"/>
              <a:gd name="connsiteY1" fmla="*/ 0 h 235857"/>
              <a:gd name="connsiteX2" fmla="*/ 1352271 w 1352271"/>
              <a:gd name="connsiteY2" fmla="*/ 0 h 235857"/>
              <a:gd name="connsiteX3" fmla="*/ 1350759 w 1352271"/>
              <a:gd name="connsiteY3" fmla="*/ 235857 h 235857"/>
              <a:gd name="connsiteX4" fmla="*/ 0 w 1352271"/>
              <a:gd name="connsiteY4" fmla="*/ 235857 h 235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271" h="235857">
                <a:moveTo>
                  <a:pt x="0" y="235857"/>
                </a:moveTo>
                <a:lnTo>
                  <a:pt x="65012" y="0"/>
                </a:lnTo>
                <a:lnTo>
                  <a:pt x="1352271" y="0"/>
                </a:lnTo>
                <a:lnTo>
                  <a:pt x="1350759" y="235857"/>
                </a:lnTo>
                <a:lnTo>
                  <a:pt x="0" y="235857"/>
                </a:lnTo>
                <a:close/>
              </a:path>
            </a:pathLst>
          </a:cu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9147" y="4330930"/>
            <a:ext cx="9144000" cy="87077"/>
          </a:xfrm>
          <a:prstGeom prst="rect">
            <a:avLst/>
          </a:prstGeom>
          <a:solidFill>
            <a:srgbClr val="E2E7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userDrawn="1"/>
        </p:nvCxnSpPr>
        <p:spPr>
          <a:xfrm flipH="1">
            <a:off x="7800602" y="157021"/>
            <a:ext cx="1337735" cy="4734075"/>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arallelogram 11"/>
          <p:cNvSpPr/>
          <p:nvPr userDrawn="1"/>
        </p:nvSpPr>
        <p:spPr>
          <a:xfrm>
            <a:off x="1663094" y="4418007"/>
            <a:ext cx="7500093" cy="235857"/>
          </a:xfrm>
          <a:custGeom>
            <a:avLst/>
            <a:gdLst>
              <a:gd name="connsiteX0" fmla="*/ 0 w 7771191"/>
              <a:gd name="connsiteY0" fmla="*/ 235857 h 235857"/>
              <a:gd name="connsiteX1" fmla="*/ 52023 w 7771191"/>
              <a:gd name="connsiteY1" fmla="*/ 0 h 235857"/>
              <a:gd name="connsiteX2" fmla="*/ 7771191 w 7771191"/>
              <a:gd name="connsiteY2" fmla="*/ 0 h 235857"/>
              <a:gd name="connsiteX3" fmla="*/ 7719168 w 7771191"/>
              <a:gd name="connsiteY3" fmla="*/ 235857 h 235857"/>
              <a:gd name="connsiteX4" fmla="*/ 0 w 7771191"/>
              <a:gd name="connsiteY4" fmla="*/ 235857 h 235857"/>
              <a:gd name="connsiteX0" fmla="*/ 0 w 7719168"/>
              <a:gd name="connsiteY0" fmla="*/ 235857 h 235857"/>
              <a:gd name="connsiteX1" fmla="*/ 52023 w 7719168"/>
              <a:gd name="connsiteY1" fmla="*/ 0 h 235857"/>
              <a:gd name="connsiteX2" fmla="*/ 7498141 w 7719168"/>
              <a:gd name="connsiteY2" fmla="*/ 0 h 235857"/>
              <a:gd name="connsiteX3" fmla="*/ 7719168 w 7719168"/>
              <a:gd name="connsiteY3" fmla="*/ 235857 h 235857"/>
              <a:gd name="connsiteX4" fmla="*/ 0 w 7719168"/>
              <a:gd name="connsiteY4" fmla="*/ 235857 h 235857"/>
              <a:gd name="connsiteX0" fmla="*/ 0 w 7500093"/>
              <a:gd name="connsiteY0" fmla="*/ 235857 h 235857"/>
              <a:gd name="connsiteX1" fmla="*/ 52023 w 7500093"/>
              <a:gd name="connsiteY1" fmla="*/ 0 h 235857"/>
              <a:gd name="connsiteX2" fmla="*/ 7498141 w 7500093"/>
              <a:gd name="connsiteY2" fmla="*/ 0 h 235857"/>
              <a:gd name="connsiteX3" fmla="*/ 7500093 w 7500093"/>
              <a:gd name="connsiteY3" fmla="*/ 235857 h 235857"/>
              <a:gd name="connsiteX4" fmla="*/ 0 w 7500093"/>
              <a:gd name="connsiteY4" fmla="*/ 235857 h 235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093" h="235857">
                <a:moveTo>
                  <a:pt x="0" y="235857"/>
                </a:moveTo>
                <a:lnTo>
                  <a:pt x="52023" y="0"/>
                </a:lnTo>
                <a:lnTo>
                  <a:pt x="7498141" y="0"/>
                </a:lnTo>
                <a:cubicBezTo>
                  <a:pt x="7498792" y="78619"/>
                  <a:pt x="7499442" y="157238"/>
                  <a:pt x="7500093" y="235857"/>
                </a:cubicBezTo>
                <a:lnTo>
                  <a:pt x="0" y="235857"/>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947437"/>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6" name="Rectangle 15"/>
          <p:cNvSpPr/>
          <p:nvPr userDrawn="1"/>
        </p:nvSpPr>
        <p:spPr>
          <a:xfrm>
            <a:off x="0" y="86194"/>
            <a:ext cx="9144000" cy="473650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4744660"/>
            <a:ext cx="9144000" cy="51404"/>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4719936"/>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flipV="1">
            <a:off x="0" y="4740018"/>
            <a:ext cx="9144000" cy="394537"/>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userDrawn="1"/>
        </p:nvCxnSpPr>
        <p:spPr>
          <a:xfrm flipH="1">
            <a:off x="8654040" y="4742600"/>
            <a:ext cx="72570" cy="389182"/>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userDrawn="1"/>
        </p:nvSpPr>
        <p:spPr>
          <a:xfrm>
            <a:off x="0" y="0"/>
            <a:ext cx="9144000" cy="532780"/>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arallelogram 12"/>
          <p:cNvSpPr/>
          <p:nvPr userDrawn="1"/>
        </p:nvSpPr>
        <p:spPr>
          <a:xfrm>
            <a:off x="282011" y="0"/>
            <a:ext cx="8861989" cy="540400"/>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userDrawn="1"/>
        </p:nvCxnSpPr>
        <p:spPr>
          <a:xfrm>
            <a:off x="0" y="532780"/>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222184" y="0"/>
            <a:ext cx="193817" cy="74676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29512"/>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7" name="Rectangle 16"/>
          <p:cNvSpPr/>
          <p:nvPr userDrawn="1"/>
        </p:nvSpPr>
        <p:spPr>
          <a:xfrm>
            <a:off x="0" y="86194"/>
            <a:ext cx="9144000" cy="4736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4744660"/>
            <a:ext cx="9144000" cy="51404"/>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4719936"/>
            <a:ext cx="9144000" cy="4571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flipV="1">
            <a:off x="0" y="4740018"/>
            <a:ext cx="9144000" cy="394537"/>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8654040" y="4742600"/>
            <a:ext cx="72570" cy="389182"/>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userDrawn="1"/>
        </p:nvSpPr>
        <p:spPr>
          <a:xfrm>
            <a:off x="0" y="0"/>
            <a:ext cx="9144000" cy="532780"/>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arallelogram 12"/>
          <p:cNvSpPr/>
          <p:nvPr userDrawn="1"/>
        </p:nvSpPr>
        <p:spPr>
          <a:xfrm>
            <a:off x="282011" y="0"/>
            <a:ext cx="8861989" cy="540400"/>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userDrawn="1"/>
        </p:nvCxnSpPr>
        <p:spPr>
          <a:xfrm>
            <a:off x="0" y="532780"/>
            <a:ext cx="9144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222184" y="0"/>
            <a:ext cx="193817" cy="74676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5953519"/>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6" name="Rectangle 35"/>
          <p:cNvSpPr/>
          <p:nvPr userDrawn="1"/>
        </p:nvSpPr>
        <p:spPr>
          <a:xfrm>
            <a:off x="0" y="308385"/>
            <a:ext cx="9144000" cy="473650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userDrawn="1"/>
        </p:nvSpPr>
        <p:spPr>
          <a:xfrm>
            <a:off x="0" y="1729408"/>
            <a:ext cx="9144000" cy="3031977"/>
          </a:xfrm>
          <a:prstGeom prst="rect">
            <a:avLst/>
          </a:prstGeom>
          <a:solidFill>
            <a:srgbClr val="FFFFFF">
              <a:alpha val="4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flipH="1">
            <a:off x="675861" y="4091269"/>
            <a:ext cx="7712876"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9" name="Group 28"/>
          <p:cNvGrpSpPr/>
          <p:nvPr userDrawn="1"/>
        </p:nvGrpSpPr>
        <p:grpSpPr>
          <a:xfrm>
            <a:off x="1213547" y="1212574"/>
            <a:ext cx="6716907" cy="2790268"/>
            <a:chOff x="1173593" y="1212574"/>
            <a:chExt cx="6716907" cy="2790268"/>
          </a:xfrm>
        </p:grpSpPr>
        <p:sp>
          <p:nvSpPr>
            <p:cNvPr id="18" name="Rectangle 17"/>
            <p:cNvSpPr/>
            <p:nvPr userDrawn="1"/>
          </p:nvSpPr>
          <p:spPr>
            <a:xfrm>
              <a:off x="1173593" y="1212574"/>
              <a:ext cx="2126196" cy="516834"/>
            </a:xfrm>
            <a:prstGeom prst="rect">
              <a:avLst/>
            </a:prstGeom>
            <a:solidFill>
              <a:srgbClr val="FBA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173593" y="1729408"/>
              <a:ext cx="2126196" cy="22734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475769" y="1212574"/>
              <a:ext cx="2126196" cy="516834"/>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3475769" y="1729408"/>
              <a:ext cx="2126196" cy="22734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764304" y="1212574"/>
              <a:ext cx="2126196" cy="516834"/>
            </a:xfrm>
            <a:prstGeom prst="rect">
              <a:avLst/>
            </a:prstGeom>
            <a:solidFill>
              <a:srgbClr val="7DB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5764304" y="1729408"/>
              <a:ext cx="2126196" cy="22734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173593" y="3956098"/>
              <a:ext cx="2126196" cy="45719"/>
            </a:xfrm>
            <a:prstGeom prst="rect">
              <a:avLst/>
            </a:prstGeom>
            <a:solidFill>
              <a:srgbClr val="FBA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8589"/>
                </a:solidFill>
              </a:endParaRPr>
            </a:p>
          </p:txBody>
        </p:sp>
        <p:sp>
          <p:nvSpPr>
            <p:cNvPr id="26" name="Rectangle 25"/>
            <p:cNvSpPr/>
            <p:nvPr userDrawn="1"/>
          </p:nvSpPr>
          <p:spPr>
            <a:xfrm>
              <a:off x="3475769" y="3957123"/>
              <a:ext cx="2126196" cy="45719"/>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8589"/>
                </a:solidFill>
              </a:endParaRPr>
            </a:p>
          </p:txBody>
        </p:sp>
        <p:sp>
          <p:nvSpPr>
            <p:cNvPr id="28" name="Rectangle 27"/>
            <p:cNvSpPr/>
            <p:nvPr userDrawn="1"/>
          </p:nvSpPr>
          <p:spPr>
            <a:xfrm>
              <a:off x="5764304" y="3957123"/>
              <a:ext cx="2126196" cy="45719"/>
            </a:xfrm>
            <a:prstGeom prst="rect">
              <a:avLst/>
            </a:prstGeom>
            <a:solidFill>
              <a:srgbClr val="7DB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8589"/>
                </a:solidFill>
              </a:endParaRPr>
            </a:p>
          </p:txBody>
        </p:sp>
      </p:grpSp>
      <p:sp>
        <p:nvSpPr>
          <p:cNvPr id="27" name="Rectangle 26"/>
          <p:cNvSpPr/>
          <p:nvPr userDrawn="1"/>
        </p:nvSpPr>
        <p:spPr>
          <a:xfrm>
            <a:off x="0" y="4744660"/>
            <a:ext cx="9144000" cy="51404"/>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a:off x="0" y="4719936"/>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userDrawn="1"/>
        </p:nvSpPr>
        <p:spPr>
          <a:xfrm flipV="1">
            <a:off x="0" y="4740018"/>
            <a:ext cx="9144000" cy="394537"/>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8654040" y="4742600"/>
            <a:ext cx="72570" cy="389182"/>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466" y="4781574"/>
            <a:ext cx="957444" cy="251959"/>
          </a:xfrm>
          <a:prstGeom prst="rect">
            <a:avLst/>
          </a:prstGeom>
        </p:spPr>
      </p:pic>
      <p:sp>
        <p:nvSpPr>
          <p:cNvPr id="34" name="Rectangle 33"/>
          <p:cNvSpPr/>
          <p:nvPr userDrawn="1"/>
        </p:nvSpPr>
        <p:spPr>
          <a:xfrm>
            <a:off x="0" y="0"/>
            <a:ext cx="9144000" cy="532780"/>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arallelogram 12"/>
          <p:cNvSpPr/>
          <p:nvPr userDrawn="1"/>
        </p:nvSpPr>
        <p:spPr>
          <a:xfrm>
            <a:off x="282011" y="0"/>
            <a:ext cx="8861989" cy="540400"/>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a:off x="0" y="532780"/>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H="1">
            <a:off x="222184" y="0"/>
            <a:ext cx="193817" cy="74676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853468"/>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7" name="Rectangle 26"/>
          <p:cNvSpPr/>
          <p:nvPr userDrawn="1"/>
        </p:nvSpPr>
        <p:spPr>
          <a:xfrm>
            <a:off x="0" y="86194"/>
            <a:ext cx="9144000" cy="4736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4744660"/>
            <a:ext cx="9144000" cy="51404"/>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4719936"/>
            <a:ext cx="9144000" cy="4571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flipV="1">
            <a:off x="0" y="4740018"/>
            <a:ext cx="9144000" cy="394537"/>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8654040" y="4742600"/>
            <a:ext cx="72570" cy="389182"/>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userDrawn="1"/>
        </p:nvSpPr>
        <p:spPr>
          <a:xfrm>
            <a:off x="0" y="0"/>
            <a:ext cx="9144000" cy="532780"/>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12"/>
          <p:cNvSpPr/>
          <p:nvPr userDrawn="1"/>
        </p:nvSpPr>
        <p:spPr>
          <a:xfrm>
            <a:off x="282011" y="0"/>
            <a:ext cx="8861989" cy="540400"/>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0" y="532780"/>
            <a:ext cx="9144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22184" y="0"/>
            <a:ext cx="193817" cy="74676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4899977"/>
      </p:ext>
    </p:extLst>
  </p:cSld>
  <p:clrMap bg1="lt1" tx1="dk1" bg2="lt2" tx2="dk2" accent1="accent1" accent2="accent2" accent3="accent3" accent4="accent4" accent5="accent5" accent6="accent6" hlink="hlink" folHlink="folHlink"/>
  <p:sldLayoutIdLst>
    <p:sldLayoutId id="2147483677" r:id="rId1"/>
    <p:sldLayoutId id="2147483707" r:id="rId2"/>
    <p:sldLayoutId id="2147483708" r:id="rId3"/>
    <p:sldLayoutId id="2147483710"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3" name="Rectangle 22"/>
          <p:cNvSpPr/>
          <p:nvPr userDrawn="1"/>
        </p:nvSpPr>
        <p:spPr>
          <a:xfrm>
            <a:off x="0" y="86194"/>
            <a:ext cx="9144000" cy="473650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12"/>
          <p:cNvSpPr/>
          <p:nvPr userDrawn="1"/>
        </p:nvSpPr>
        <p:spPr>
          <a:xfrm>
            <a:off x="-10787" y="1352626"/>
            <a:ext cx="6490150" cy="396973"/>
          </a:xfrm>
          <a:custGeom>
            <a:avLst/>
            <a:gdLst>
              <a:gd name="connsiteX0" fmla="*/ 0 w 6757975"/>
              <a:gd name="connsiteY0" fmla="*/ 388264 h 388264"/>
              <a:gd name="connsiteX1" fmla="*/ 111071 w 6757975"/>
              <a:gd name="connsiteY1" fmla="*/ 0 h 388264"/>
              <a:gd name="connsiteX2" fmla="*/ 6757975 w 6757975"/>
              <a:gd name="connsiteY2" fmla="*/ 0 h 388264"/>
              <a:gd name="connsiteX3" fmla="*/ 6646904 w 6757975"/>
              <a:gd name="connsiteY3" fmla="*/ 388264 h 388264"/>
              <a:gd name="connsiteX4" fmla="*/ 0 w 6757975"/>
              <a:gd name="connsiteY4" fmla="*/ 388264 h 388264"/>
              <a:gd name="connsiteX0" fmla="*/ 0 w 6757975"/>
              <a:gd name="connsiteY0" fmla="*/ 388264 h 388264"/>
              <a:gd name="connsiteX1" fmla="*/ 250408 w 6757975"/>
              <a:gd name="connsiteY1" fmla="*/ 0 h 388264"/>
              <a:gd name="connsiteX2" fmla="*/ 6757975 w 6757975"/>
              <a:gd name="connsiteY2" fmla="*/ 0 h 388264"/>
              <a:gd name="connsiteX3" fmla="*/ 6646904 w 6757975"/>
              <a:gd name="connsiteY3" fmla="*/ 388264 h 388264"/>
              <a:gd name="connsiteX4" fmla="*/ 0 w 6757975"/>
              <a:gd name="connsiteY4" fmla="*/ 388264 h 388264"/>
              <a:gd name="connsiteX0" fmla="*/ 19558 w 6507567"/>
              <a:gd name="connsiteY0" fmla="*/ 388264 h 388264"/>
              <a:gd name="connsiteX1" fmla="*/ 0 w 6507567"/>
              <a:gd name="connsiteY1" fmla="*/ 0 h 388264"/>
              <a:gd name="connsiteX2" fmla="*/ 6507567 w 6507567"/>
              <a:gd name="connsiteY2" fmla="*/ 0 h 388264"/>
              <a:gd name="connsiteX3" fmla="*/ 6396496 w 6507567"/>
              <a:gd name="connsiteY3" fmla="*/ 388264 h 388264"/>
              <a:gd name="connsiteX4" fmla="*/ 19558 w 6507567"/>
              <a:gd name="connsiteY4" fmla="*/ 388264 h 388264"/>
              <a:gd name="connsiteX0" fmla="*/ 2141 w 6490150"/>
              <a:gd name="connsiteY0" fmla="*/ 396973 h 396973"/>
              <a:gd name="connsiteX1" fmla="*/ 0 w 6490150"/>
              <a:gd name="connsiteY1" fmla="*/ 0 h 396973"/>
              <a:gd name="connsiteX2" fmla="*/ 6490150 w 6490150"/>
              <a:gd name="connsiteY2" fmla="*/ 8709 h 396973"/>
              <a:gd name="connsiteX3" fmla="*/ 6379079 w 6490150"/>
              <a:gd name="connsiteY3" fmla="*/ 396973 h 396973"/>
              <a:gd name="connsiteX4" fmla="*/ 2141 w 6490150"/>
              <a:gd name="connsiteY4" fmla="*/ 396973 h 396973"/>
              <a:gd name="connsiteX0" fmla="*/ 10850 w 6490150"/>
              <a:gd name="connsiteY0" fmla="*/ 396973 h 396973"/>
              <a:gd name="connsiteX1" fmla="*/ 0 w 6490150"/>
              <a:gd name="connsiteY1" fmla="*/ 0 h 396973"/>
              <a:gd name="connsiteX2" fmla="*/ 6490150 w 6490150"/>
              <a:gd name="connsiteY2" fmla="*/ 8709 h 396973"/>
              <a:gd name="connsiteX3" fmla="*/ 6379079 w 6490150"/>
              <a:gd name="connsiteY3" fmla="*/ 396973 h 396973"/>
              <a:gd name="connsiteX4" fmla="*/ 10850 w 6490150"/>
              <a:gd name="connsiteY4" fmla="*/ 396973 h 39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0150" h="396973">
                <a:moveTo>
                  <a:pt x="10850" y="396973"/>
                </a:moveTo>
                <a:cubicBezTo>
                  <a:pt x="10136" y="264649"/>
                  <a:pt x="714" y="132324"/>
                  <a:pt x="0" y="0"/>
                </a:cubicBezTo>
                <a:lnTo>
                  <a:pt x="6490150" y="8709"/>
                </a:lnTo>
                <a:lnTo>
                  <a:pt x="6379079" y="396973"/>
                </a:lnTo>
                <a:lnTo>
                  <a:pt x="10850" y="396973"/>
                </a:lnTo>
                <a:close/>
              </a:path>
            </a:pathLst>
          </a:cu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393" y="1896056"/>
            <a:ext cx="6342104" cy="388264"/>
          </a:xfrm>
          <a:custGeom>
            <a:avLst/>
            <a:gdLst>
              <a:gd name="connsiteX0" fmla="*/ 0 w 6757975"/>
              <a:gd name="connsiteY0" fmla="*/ 388264 h 388264"/>
              <a:gd name="connsiteX1" fmla="*/ 111071 w 6757975"/>
              <a:gd name="connsiteY1" fmla="*/ 0 h 388264"/>
              <a:gd name="connsiteX2" fmla="*/ 6757975 w 6757975"/>
              <a:gd name="connsiteY2" fmla="*/ 0 h 388264"/>
              <a:gd name="connsiteX3" fmla="*/ 6646904 w 6757975"/>
              <a:gd name="connsiteY3" fmla="*/ 388264 h 388264"/>
              <a:gd name="connsiteX4" fmla="*/ 0 w 6757975"/>
              <a:gd name="connsiteY4" fmla="*/ 388264 h 388264"/>
              <a:gd name="connsiteX0" fmla="*/ 0 w 6757975"/>
              <a:gd name="connsiteY0" fmla="*/ 388264 h 388264"/>
              <a:gd name="connsiteX1" fmla="*/ 415871 w 6757975"/>
              <a:gd name="connsiteY1" fmla="*/ 0 h 388264"/>
              <a:gd name="connsiteX2" fmla="*/ 6757975 w 6757975"/>
              <a:gd name="connsiteY2" fmla="*/ 0 h 388264"/>
              <a:gd name="connsiteX3" fmla="*/ 6646904 w 6757975"/>
              <a:gd name="connsiteY3" fmla="*/ 388264 h 388264"/>
              <a:gd name="connsiteX4" fmla="*/ 0 w 6757975"/>
              <a:gd name="connsiteY4" fmla="*/ 388264 h 388264"/>
              <a:gd name="connsiteX0" fmla="*/ 2140 w 6342104"/>
              <a:gd name="connsiteY0" fmla="*/ 362138 h 388264"/>
              <a:gd name="connsiteX1" fmla="*/ 0 w 6342104"/>
              <a:gd name="connsiteY1" fmla="*/ 0 h 388264"/>
              <a:gd name="connsiteX2" fmla="*/ 6342104 w 6342104"/>
              <a:gd name="connsiteY2" fmla="*/ 0 h 388264"/>
              <a:gd name="connsiteX3" fmla="*/ 6231033 w 6342104"/>
              <a:gd name="connsiteY3" fmla="*/ 388264 h 388264"/>
              <a:gd name="connsiteX4" fmla="*/ 2140 w 6342104"/>
              <a:gd name="connsiteY4" fmla="*/ 362138 h 388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104" h="388264">
                <a:moveTo>
                  <a:pt x="2140" y="362138"/>
                </a:moveTo>
                <a:cubicBezTo>
                  <a:pt x="1427" y="241425"/>
                  <a:pt x="713" y="120713"/>
                  <a:pt x="0" y="0"/>
                </a:cubicBezTo>
                <a:lnTo>
                  <a:pt x="6342104" y="0"/>
                </a:lnTo>
                <a:lnTo>
                  <a:pt x="6231033" y="388264"/>
                </a:lnTo>
                <a:lnTo>
                  <a:pt x="2140" y="362138"/>
                </a:lnTo>
                <a:close/>
              </a:path>
            </a:pathLst>
          </a:cu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arallelogram 15"/>
          <p:cNvSpPr/>
          <p:nvPr userDrawn="1"/>
        </p:nvSpPr>
        <p:spPr>
          <a:xfrm>
            <a:off x="-6000" y="2411336"/>
            <a:ext cx="6194059" cy="388264"/>
          </a:xfrm>
          <a:custGeom>
            <a:avLst/>
            <a:gdLst>
              <a:gd name="connsiteX0" fmla="*/ 0 w 6757975"/>
              <a:gd name="connsiteY0" fmla="*/ 388264 h 388264"/>
              <a:gd name="connsiteX1" fmla="*/ 111071 w 6757975"/>
              <a:gd name="connsiteY1" fmla="*/ 0 h 388264"/>
              <a:gd name="connsiteX2" fmla="*/ 6757975 w 6757975"/>
              <a:gd name="connsiteY2" fmla="*/ 0 h 388264"/>
              <a:gd name="connsiteX3" fmla="*/ 6646904 w 6757975"/>
              <a:gd name="connsiteY3" fmla="*/ 388264 h 388264"/>
              <a:gd name="connsiteX4" fmla="*/ 0 w 6757975"/>
              <a:gd name="connsiteY4" fmla="*/ 388264 h 388264"/>
              <a:gd name="connsiteX0" fmla="*/ 0 w 6757975"/>
              <a:gd name="connsiteY0" fmla="*/ 388264 h 388264"/>
              <a:gd name="connsiteX1" fmla="*/ 563916 w 6757975"/>
              <a:gd name="connsiteY1" fmla="*/ 17417 h 388264"/>
              <a:gd name="connsiteX2" fmla="*/ 6757975 w 6757975"/>
              <a:gd name="connsiteY2" fmla="*/ 0 h 388264"/>
              <a:gd name="connsiteX3" fmla="*/ 6646904 w 6757975"/>
              <a:gd name="connsiteY3" fmla="*/ 388264 h 388264"/>
              <a:gd name="connsiteX4" fmla="*/ 0 w 6757975"/>
              <a:gd name="connsiteY4" fmla="*/ 388264 h 388264"/>
              <a:gd name="connsiteX0" fmla="*/ 2141 w 6194059"/>
              <a:gd name="connsiteY0" fmla="*/ 362138 h 388264"/>
              <a:gd name="connsiteX1" fmla="*/ 0 w 6194059"/>
              <a:gd name="connsiteY1" fmla="*/ 17417 h 388264"/>
              <a:gd name="connsiteX2" fmla="*/ 6194059 w 6194059"/>
              <a:gd name="connsiteY2" fmla="*/ 0 h 388264"/>
              <a:gd name="connsiteX3" fmla="*/ 6082988 w 6194059"/>
              <a:gd name="connsiteY3" fmla="*/ 388264 h 388264"/>
              <a:gd name="connsiteX4" fmla="*/ 2141 w 6194059"/>
              <a:gd name="connsiteY4" fmla="*/ 362138 h 388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4059" h="388264">
                <a:moveTo>
                  <a:pt x="2141" y="362138"/>
                </a:moveTo>
                <a:cubicBezTo>
                  <a:pt x="1427" y="247231"/>
                  <a:pt x="714" y="132324"/>
                  <a:pt x="0" y="17417"/>
                </a:cubicBezTo>
                <a:lnTo>
                  <a:pt x="6194059" y="0"/>
                </a:lnTo>
                <a:lnTo>
                  <a:pt x="6082988" y="388264"/>
                </a:lnTo>
                <a:lnTo>
                  <a:pt x="2141" y="362138"/>
                </a:lnTo>
                <a:close/>
              </a:path>
            </a:pathLst>
          </a:cu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0" y="4744660"/>
            <a:ext cx="9144000" cy="51404"/>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0" y="4719936"/>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flipV="1">
            <a:off x="0" y="4740018"/>
            <a:ext cx="9144000" cy="394537"/>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userDrawn="1"/>
        </p:nvCxnSpPr>
        <p:spPr>
          <a:xfrm flipH="1">
            <a:off x="8654040" y="4742600"/>
            <a:ext cx="72570" cy="389182"/>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0" y="0"/>
            <a:ext cx="9144000" cy="532780"/>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arallelogram 12"/>
          <p:cNvSpPr/>
          <p:nvPr userDrawn="1"/>
        </p:nvSpPr>
        <p:spPr>
          <a:xfrm>
            <a:off x="282011" y="0"/>
            <a:ext cx="8861989" cy="540400"/>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p:nvPr userDrawn="1"/>
        </p:nvCxnSpPr>
        <p:spPr>
          <a:xfrm>
            <a:off x="0" y="532780"/>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flipH="1">
            <a:off x="222184" y="0"/>
            <a:ext cx="193817" cy="74676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2616013"/>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8" name="Rectangle 17"/>
          <p:cNvSpPr/>
          <p:nvPr userDrawn="1"/>
        </p:nvSpPr>
        <p:spPr>
          <a:xfrm>
            <a:off x="0" y="86194"/>
            <a:ext cx="9144000" cy="4736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0" y="3030806"/>
            <a:ext cx="9144000" cy="1727832"/>
          </a:xfrm>
          <a:prstGeom prst="rect">
            <a:avLst/>
          </a:prstGeom>
          <a:solidFill>
            <a:srgbClr val="CAD5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4744660"/>
            <a:ext cx="9144000" cy="51404"/>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4719936"/>
            <a:ext cx="9144000" cy="4571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flipV="1">
            <a:off x="0" y="4740018"/>
            <a:ext cx="9144000" cy="394537"/>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8654040" y="4742600"/>
            <a:ext cx="72570" cy="389182"/>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userDrawn="1"/>
        </p:nvSpPr>
        <p:spPr>
          <a:xfrm>
            <a:off x="0" y="0"/>
            <a:ext cx="9144000" cy="532780"/>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arallelogram 12"/>
          <p:cNvSpPr/>
          <p:nvPr userDrawn="1"/>
        </p:nvSpPr>
        <p:spPr>
          <a:xfrm>
            <a:off x="282011" y="0"/>
            <a:ext cx="8861989" cy="540400"/>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userDrawn="1"/>
        </p:nvCxnSpPr>
        <p:spPr>
          <a:xfrm>
            <a:off x="0" y="532780"/>
            <a:ext cx="9144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H="1">
            <a:off x="222184" y="0"/>
            <a:ext cx="193817" cy="74676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8368616"/>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9" name="Rectangle 18"/>
          <p:cNvSpPr/>
          <p:nvPr userDrawn="1"/>
        </p:nvSpPr>
        <p:spPr>
          <a:xfrm>
            <a:off x="0" y="86194"/>
            <a:ext cx="9144000" cy="4736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0" y="3030806"/>
            <a:ext cx="9144000" cy="1727832"/>
          </a:xfrm>
          <a:prstGeom prst="rect">
            <a:avLst/>
          </a:prstGeom>
          <a:solidFill>
            <a:srgbClr val="CAD5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4744660"/>
            <a:ext cx="9144000" cy="51404"/>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4719936"/>
            <a:ext cx="9144000" cy="4571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flipV="1">
            <a:off x="0" y="4740018"/>
            <a:ext cx="9144000" cy="394537"/>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8654040" y="4742600"/>
            <a:ext cx="72570" cy="389182"/>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0" y="0"/>
            <a:ext cx="9144000" cy="532780"/>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arallelogram 12"/>
          <p:cNvSpPr/>
          <p:nvPr userDrawn="1"/>
        </p:nvSpPr>
        <p:spPr>
          <a:xfrm>
            <a:off x="282011" y="0"/>
            <a:ext cx="8861989" cy="540400"/>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a:off x="0" y="532780"/>
            <a:ext cx="9144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222184" y="0"/>
            <a:ext cx="193817" cy="74676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976246"/>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1" name="Rectangle 10"/>
          <p:cNvSpPr/>
          <p:nvPr userDrawn="1"/>
        </p:nvSpPr>
        <p:spPr>
          <a:xfrm>
            <a:off x="0" y="86194"/>
            <a:ext cx="9144000" cy="473650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0" y="3506521"/>
            <a:ext cx="9144000" cy="1195042"/>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4744660"/>
            <a:ext cx="9144000" cy="51404"/>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4719936"/>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flipV="1">
            <a:off x="0" y="4740018"/>
            <a:ext cx="9144000" cy="394537"/>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flipH="1">
            <a:off x="8654040" y="4742600"/>
            <a:ext cx="72570" cy="389182"/>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466" y="4781574"/>
            <a:ext cx="957444" cy="251959"/>
          </a:xfrm>
          <a:prstGeom prst="rect">
            <a:avLst/>
          </a:prstGeom>
        </p:spPr>
      </p:pic>
      <p:sp>
        <p:nvSpPr>
          <p:cNvPr id="19" name="Rectangle 18"/>
          <p:cNvSpPr/>
          <p:nvPr userDrawn="1"/>
        </p:nvSpPr>
        <p:spPr>
          <a:xfrm>
            <a:off x="0" y="0"/>
            <a:ext cx="9144000" cy="532780"/>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arallelogram 12"/>
          <p:cNvSpPr/>
          <p:nvPr userDrawn="1"/>
        </p:nvSpPr>
        <p:spPr>
          <a:xfrm>
            <a:off x="282011" y="0"/>
            <a:ext cx="8861989" cy="540400"/>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userDrawn="1"/>
        </p:nvCxnSpPr>
        <p:spPr>
          <a:xfrm flipH="1">
            <a:off x="222184" y="0"/>
            <a:ext cx="193817" cy="74676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532780"/>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8941181"/>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6" name="Rectangle 15"/>
          <p:cNvSpPr/>
          <p:nvPr userDrawn="1"/>
        </p:nvSpPr>
        <p:spPr>
          <a:xfrm>
            <a:off x="0" y="86194"/>
            <a:ext cx="9144000" cy="473650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4744660"/>
            <a:ext cx="9144000" cy="51404"/>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4719936"/>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flipV="1">
            <a:off x="0" y="4740018"/>
            <a:ext cx="9144000" cy="394537"/>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userDrawn="1"/>
        </p:nvCxnSpPr>
        <p:spPr>
          <a:xfrm flipH="1">
            <a:off x="8654040" y="4742600"/>
            <a:ext cx="72570" cy="389182"/>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userDrawn="1"/>
        </p:nvSpPr>
        <p:spPr>
          <a:xfrm>
            <a:off x="0" y="0"/>
            <a:ext cx="9144000" cy="532780"/>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arallelogram 12"/>
          <p:cNvSpPr/>
          <p:nvPr userDrawn="1"/>
        </p:nvSpPr>
        <p:spPr>
          <a:xfrm>
            <a:off x="282011" y="0"/>
            <a:ext cx="8861989" cy="540400"/>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userDrawn="1"/>
        </p:nvCxnSpPr>
        <p:spPr>
          <a:xfrm flipH="1">
            <a:off x="222184" y="0"/>
            <a:ext cx="193817" cy="74676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532780"/>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0403946"/>
      </p:ext>
    </p:extLst>
  </p:cSld>
  <p:clrMap bg1="lt1" tx1="dk1" bg2="lt2" tx2="dk2" accent1="accent1" accent2="accent2" accent3="accent3" accent4="accent4" accent5="accent5" accent6="accent6" hlink="hlink" folHlink="folHlink"/>
  <p:sldLayoutIdLst>
    <p:sldLayoutId id="2147483663" r:id="rId1"/>
    <p:sldLayoutId id="2147483709"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0" name="Rectangle 9"/>
          <p:cNvSpPr/>
          <p:nvPr userDrawn="1"/>
        </p:nvSpPr>
        <p:spPr>
          <a:xfrm>
            <a:off x="0" y="86194"/>
            <a:ext cx="9144000" cy="47365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4744660"/>
            <a:ext cx="9144000" cy="51404"/>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4719936"/>
            <a:ext cx="9144000" cy="4571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flipV="1">
            <a:off x="0" y="4740018"/>
            <a:ext cx="9144000" cy="394537"/>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8654040" y="4742600"/>
            <a:ext cx="72570" cy="389182"/>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userDrawn="1"/>
        </p:nvSpPr>
        <p:spPr>
          <a:xfrm>
            <a:off x="0" y="0"/>
            <a:ext cx="9144000" cy="540400"/>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arallelogram 12"/>
          <p:cNvSpPr/>
          <p:nvPr userDrawn="1"/>
        </p:nvSpPr>
        <p:spPr>
          <a:xfrm>
            <a:off x="282011" y="0"/>
            <a:ext cx="8861989" cy="540400"/>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userDrawn="1"/>
        </p:nvCxnSpPr>
        <p:spPr>
          <a:xfrm>
            <a:off x="0" y="540400"/>
            <a:ext cx="9144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H="1">
            <a:off x="222184" y="0"/>
            <a:ext cx="193817" cy="74676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367818"/>
      </p:ext>
    </p:extLst>
  </p:cSld>
  <p:clrMap bg1="lt1" tx1="dk1" bg2="lt2" tx2="dk2" accent1="accent1" accent2="accent2" accent3="accent3" accent4="accent4" accent5="accent5" accent6="accent6" hlink="hlink" folHlink="folHlink"/>
  <p:sldLayoutIdLst>
    <p:sldLayoutId id="214748370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8" name="Rectangle 27"/>
          <p:cNvSpPr/>
          <p:nvPr userDrawn="1"/>
        </p:nvSpPr>
        <p:spPr>
          <a:xfrm>
            <a:off x="0" y="86194"/>
            <a:ext cx="9144000" cy="473650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arallelogram 16"/>
          <p:cNvSpPr/>
          <p:nvPr userDrawn="1"/>
        </p:nvSpPr>
        <p:spPr>
          <a:xfrm>
            <a:off x="3679799" y="532780"/>
            <a:ext cx="5471076" cy="4224433"/>
          </a:xfrm>
          <a:custGeom>
            <a:avLst/>
            <a:gdLst>
              <a:gd name="connsiteX0" fmla="*/ 0 w 9277047"/>
              <a:gd name="connsiteY0" fmla="*/ 4141259 h 4141259"/>
              <a:gd name="connsiteX1" fmla="*/ 1184690 w 9277047"/>
              <a:gd name="connsiteY1" fmla="*/ 0 h 4141259"/>
              <a:gd name="connsiteX2" fmla="*/ 9277047 w 9277047"/>
              <a:gd name="connsiteY2" fmla="*/ 0 h 4141259"/>
              <a:gd name="connsiteX3" fmla="*/ 8092357 w 9277047"/>
              <a:gd name="connsiteY3" fmla="*/ 4141259 h 4141259"/>
              <a:gd name="connsiteX4" fmla="*/ 0 w 9277047"/>
              <a:gd name="connsiteY4" fmla="*/ 4141259 h 4141259"/>
              <a:gd name="connsiteX0" fmla="*/ 0 w 8092357"/>
              <a:gd name="connsiteY0" fmla="*/ 4141259 h 4141259"/>
              <a:gd name="connsiteX1" fmla="*/ 1184690 w 8092357"/>
              <a:gd name="connsiteY1" fmla="*/ 0 h 4141259"/>
              <a:gd name="connsiteX2" fmla="*/ 5453984 w 8092357"/>
              <a:gd name="connsiteY2" fmla="*/ 8708 h 4141259"/>
              <a:gd name="connsiteX3" fmla="*/ 8092357 w 8092357"/>
              <a:gd name="connsiteY3" fmla="*/ 4141259 h 4141259"/>
              <a:gd name="connsiteX4" fmla="*/ 0 w 8092357"/>
              <a:gd name="connsiteY4" fmla="*/ 4141259 h 4141259"/>
              <a:gd name="connsiteX0" fmla="*/ 0 w 5488494"/>
              <a:gd name="connsiteY0" fmla="*/ 4141259 h 4141259"/>
              <a:gd name="connsiteX1" fmla="*/ 1184690 w 5488494"/>
              <a:gd name="connsiteY1" fmla="*/ 0 h 4141259"/>
              <a:gd name="connsiteX2" fmla="*/ 5453984 w 5488494"/>
              <a:gd name="connsiteY2" fmla="*/ 8708 h 4141259"/>
              <a:gd name="connsiteX3" fmla="*/ 5488494 w 5488494"/>
              <a:gd name="connsiteY3" fmla="*/ 4141259 h 4141259"/>
              <a:gd name="connsiteX4" fmla="*/ 0 w 5488494"/>
              <a:gd name="connsiteY4" fmla="*/ 4141259 h 4141259"/>
              <a:gd name="connsiteX0" fmla="*/ 0 w 5453984"/>
              <a:gd name="connsiteY0" fmla="*/ 4141259 h 4141259"/>
              <a:gd name="connsiteX1" fmla="*/ 1184690 w 5453984"/>
              <a:gd name="connsiteY1" fmla="*/ 0 h 4141259"/>
              <a:gd name="connsiteX2" fmla="*/ 5453984 w 5453984"/>
              <a:gd name="connsiteY2" fmla="*/ 8708 h 4141259"/>
              <a:gd name="connsiteX3" fmla="*/ 5444951 w 5453984"/>
              <a:gd name="connsiteY3" fmla="*/ 4132551 h 4141259"/>
              <a:gd name="connsiteX4" fmla="*/ 0 w 5453984"/>
              <a:gd name="connsiteY4" fmla="*/ 4141259 h 4141259"/>
              <a:gd name="connsiteX0" fmla="*/ 0 w 5445275"/>
              <a:gd name="connsiteY0" fmla="*/ 4141259 h 4141259"/>
              <a:gd name="connsiteX1" fmla="*/ 1184690 w 5445275"/>
              <a:gd name="connsiteY1" fmla="*/ 0 h 4141259"/>
              <a:gd name="connsiteX2" fmla="*/ 5445275 w 5445275"/>
              <a:gd name="connsiteY2" fmla="*/ 8708 h 4141259"/>
              <a:gd name="connsiteX3" fmla="*/ 5444951 w 5445275"/>
              <a:gd name="connsiteY3" fmla="*/ 4132551 h 4141259"/>
              <a:gd name="connsiteX4" fmla="*/ 0 w 5445275"/>
              <a:gd name="connsiteY4" fmla="*/ 4141259 h 4141259"/>
              <a:gd name="connsiteX0" fmla="*/ 0 w 5462693"/>
              <a:gd name="connsiteY0" fmla="*/ 4158677 h 4158677"/>
              <a:gd name="connsiteX1" fmla="*/ 1184690 w 5462693"/>
              <a:gd name="connsiteY1" fmla="*/ 17418 h 4158677"/>
              <a:gd name="connsiteX2" fmla="*/ 5462693 w 5462693"/>
              <a:gd name="connsiteY2" fmla="*/ 0 h 4158677"/>
              <a:gd name="connsiteX3" fmla="*/ 5444951 w 5462693"/>
              <a:gd name="connsiteY3" fmla="*/ 4149969 h 4158677"/>
              <a:gd name="connsiteX4" fmla="*/ 0 w 5462693"/>
              <a:gd name="connsiteY4" fmla="*/ 4158677 h 4158677"/>
              <a:gd name="connsiteX0" fmla="*/ 0 w 5471076"/>
              <a:gd name="connsiteY0" fmla="*/ 4158677 h 4158677"/>
              <a:gd name="connsiteX1" fmla="*/ 1184690 w 5471076"/>
              <a:gd name="connsiteY1" fmla="*/ 17418 h 4158677"/>
              <a:gd name="connsiteX2" fmla="*/ 5462693 w 5471076"/>
              <a:gd name="connsiteY2" fmla="*/ 0 h 4158677"/>
              <a:gd name="connsiteX3" fmla="*/ 5471076 w 5471076"/>
              <a:gd name="connsiteY3" fmla="*/ 4149969 h 4158677"/>
              <a:gd name="connsiteX4" fmla="*/ 0 w 5471076"/>
              <a:gd name="connsiteY4" fmla="*/ 4158677 h 4158677"/>
              <a:gd name="connsiteX0" fmla="*/ 0 w 5471076"/>
              <a:gd name="connsiteY0" fmla="*/ 4167385 h 4167385"/>
              <a:gd name="connsiteX1" fmla="*/ 1202107 w 5471076"/>
              <a:gd name="connsiteY1" fmla="*/ 0 h 4167385"/>
              <a:gd name="connsiteX2" fmla="*/ 5462693 w 5471076"/>
              <a:gd name="connsiteY2" fmla="*/ 8708 h 4167385"/>
              <a:gd name="connsiteX3" fmla="*/ 5471076 w 5471076"/>
              <a:gd name="connsiteY3" fmla="*/ 4158677 h 4167385"/>
              <a:gd name="connsiteX4" fmla="*/ 0 w 5471076"/>
              <a:gd name="connsiteY4" fmla="*/ 4167385 h 4167385"/>
              <a:gd name="connsiteX0" fmla="*/ 0 w 5471076"/>
              <a:gd name="connsiteY0" fmla="*/ 4172257 h 4172257"/>
              <a:gd name="connsiteX1" fmla="*/ 1202107 w 5471076"/>
              <a:gd name="connsiteY1" fmla="*/ 4872 h 4172257"/>
              <a:gd name="connsiteX2" fmla="*/ 5462693 w 5471076"/>
              <a:gd name="connsiteY2" fmla="*/ 0 h 4172257"/>
              <a:gd name="connsiteX3" fmla="*/ 5471076 w 5471076"/>
              <a:gd name="connsiteY3" fmla="*/ 4163549 h 4172257"/>
              <a:gd name="connsiteX4" fmla="*/ 0 w 5471076"/>
              <a:gd name="connsiteY4" fmla="*/ 4172257 h 4172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1076" h="4172257">
                <a:moveTo>
                  <a:pt x="0" y="4172257"/>
                </a:moveTo>
                <a:lnTo>
                  <a:pt x="1202107" y="4872"/>
                </a:lnTo>
                <a:lnTo>
                  <a:pt x="5462693" y="0"/>
                </a:lnTo>
                <a:cubicBezTo>
                  <a:pt x="5465487" y="1383323"/>
                  <a:pt x="5468282" y="2780226"/>
                  <a:pt x="5471076" y="4163549"/>
                </a:cubicBezTo>
                <a:lnTo>
                  <a:pt x="0" y="417225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4744660"/>
            <a:ext cx="9144000" cy="51404"/>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4719936"/>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flipV="1">
            <a:off x="0" y="4740018"/>
            <a:ext cx="9144000" cy="394537"/>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8654040" y="4742600"/>
            <a:ext cx="72570" cy="389182"/>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0"/>
            <a:ext cx="9144000" cy="532780"/>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arallelogram 12"/>
          <p:cNvSpPr/>
          <p:nvPr userDrawn="1"/>
        </p:nvSpPr>
        <p:spPr>
          <a:xfrm>
            <a:off x="282011" y="0"/>
            <a:ext cx="8861989" cy="540400"/>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a:off x="222184" y="0"/>
            <a:ext cx="193817" cy="74676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0" y="532780"/>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358922"/>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4.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exitcertified.com/training/microsoft"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10343" y="1418266"/>
            <a:ext cx="6923314" cy="962977"/>
          </a:xfrm>
        </p:spPr>
        <p:txBody>
          <a:bodyPr/>
          <a:lstStyle/>
          <a:p>
            <a:pPr algn="ctr"/>
            <a:r>
              <a:rPr lang="en-US" dirty="0" smtClean="0"/>
              <a:t>Cloud Control for Azure with StreamOne Enterprise Solutions Platform</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47365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E186C3F-A379-4F1C-9C7E-6FBCAF74ED08}"/>
              </a:ext>
            </a:extLst>
          </p:cNvPr>
          <p:cNvSpPr>
            <a:spLocks noGrp="1"/>
          </p:cNvSpPr>
          <p:nvPr>
            <p:ph type="title"/>
          </p:nvPr>
        </p:nvSpPr>
        <p:spPr>
          <a:xfrm>
            <a:off x="399559" y="551102"/>
            <a:ext cx="8744441" cy="594122"/>
          </a:xfrm>
        </p:spPr>
        <p:txBody>
          <a:bodyPr/>
          <a:lstStyle/>
          <a:p>
            <a:r>
              <a:rPr lang="en-US" dirty="0" smtClean="0"/>
              <a:t>Up-skill Your Team with IT Training &amp; Certification Courses</a:t>
            </a:r>
            <a:endParaRPr lang="en-GB" dirty="0"/>
          </a:p>
        </p:txBody>
      </p:sp>
      <p:sp>
        <p:nvSpPr>
          <p:cNvPr id="12" name="Text Placeholder 11">
            <a:extLst>
              <a:ext uri="{FF2B5EF4-FFF2-40B4-BE49-F238E27FC236}">
                <a16:creationId xmlns="" xmlns:a16="http://schemas.microsoft.com/office/drawing/2014/main" id="{688B783B-B7DD-40D2-BEAF-2DDB37189DDD}"/>
              </a:ext>
            </a:extLst>
          </p:cNvPr>
          <p:cNvSpPr>
            <a:spLocks noGrp="1"/>
          </p:cNvSpPr>
          <p:nvPr>
            <p:ph type="body" sz="quarter" idx="23"/>
          </p:nvPr>
        </p:nvSpPr>
        <p:spPr>
          <a:xfrm>
            <a:off x="641177" y="1149818"/>
            <a:ext cx="7902749" cy="628650"/>
          </a:xfrm>
        </p:spPr>
        <p:txBody>
          <a:bodyPr/>
          <a:lstStyle/>
          <a:p>
            <a:pPr defTabSz="685770"/>
            <a:r>
              <a:rPr lang="en-GB" dirty="0">
                <a:solidFill>
                  <a:srgbClr val="00AFD7"/>
                </a:solidFill>
                <a:latin typeface="Arial"/>
              </a:rPr>
              <a:t>Official Vendor Training for the top technologies and brands via flexible delivery offerings combining instructor-led and self-paced options</a:t>
            </a:r>
          </a:p>
        </p:txBody>
      </p:sp>
      <p:sp>
        <p:nvSpPr>
          <p:cNvPr id="20" name="Text Placeholder 19">
            <a:extLst>
              <a:ext uri="{FF2B5EF4-FFF2-40B4-BE49-F238E27FC236}">
                <a16:creationId xmlns="" xmlns:a16="http://schemas.microsoft.com/office/drawing/2014/main" id="{0B21F82A-FD67-4046-B251-E95FB97F66B4}"/>
              </a:ext>
            </a:extLst>
          </p:cNvPr>
          <p:cNvSpPr>
            <a:spLocks noGrp="1"/>
          </p:cNvSpPr>
          <p:nvPr>
            <p:ph type="body" sz="quarter" idx="18"/>
          </p:nvPr>
        </p:nvSpPr>
        <p:spPr>
          <a:xfrm>
            <a:off x="989277" y="2130368"/>
            <a:ext cx="1922516" cy="256538"/>
          </a:xfrm>
        </p:spPr>
        <p:txBody>
          <a:bodyPr/>
          <a:lstStyle/>
          <a:p>
            <a:r>
              <a:rPr lang="en-GB" sz="900" kern="0" dirty="0">
                <a:solidFill>
                  <a:srgbClr val="FFFFFF"/>
                </a:solidFill>
                <a:latin typeface="Corbel" panose="020B0503020204020204" pitchFamily="34" charset="0"/>
                <a:ea typeface="Arial" charset="0"/>
              </a:rPr>
              <a:t>Instructors with real world experience</a:t>
            </a:r>
          </a:p>
        </p:txBody>
      </p:sp>
      <p:sp>
        <p:nvSpPr>
          <p:cNvPr id="21" name="Text Placeholder 20">
            <a:extLst>
              <a:ext uri="{FF2B5EF4-FFF2-40B4-BE49-F238E27FC236}">
                <a16:creationId xmlns="" xmlns:a16="http://schemas.microsoft.com/office/drawing/2014/main" id="{DFE9DA83-2586-4EEB-AD31-3F8CB2DB4029}"/>
              </a:ext>
            </a:extLst>
          </p:cNvPr>
          <p:cNvSpPr>
            <a:spLocks noGrp="1"/>
          </p:cNvSpPr>
          <p:nvPr>
            <p:ph type="body" sz="quarter" idx="20"/>
          </p:nvPr>
        </p:nvSpPr>
        <p:spPr>
          <a:xfrm>
            <a:off x="3535309" y="2130368"/>
            <a:ext cx="2179691" cy="256538"/>
          </a:xfrm>
        </p:spPr>
        <p:txBody>
          <a:bodyPr/>
          <a:lstStyle/>
          <a:p>
            <a:r>
              <a:rPr lang="en-GB" sz="900" kern="0" dirty="0">
                <a:solidFill>
                  <a:srgbClr val="FFFFFF"/>
                </a:solidFill>
                <a:latin typeface="Corbel" panose="020B0503020204020204" pitchFamily="34" charset="0"/>
                <a:ea typeface="Arial" charset="0"/>
              </a:rPr>
              <a:t>Internal capabilities supplemented by network of training partners worldwide</a:t>
            </a:r>
          </a:p>
        </p:txBody>
      </p:sp>
      <p:sp>
        <p:nvSpPr>
          <p:cNvPr id="22" name="Text Placeholder 21">
            <a:extLst>
              <a:ext uri="{FF2B5EF4-FFF2-40B4-BE49-F238E27FC236}">
                <a16:creationId xmlns="" xmlns:a16="http://schemas.microsoft.com/office/drawing/2014/main" id="{B8790F57-8C54-48E2-8816-E25DBA45E3A6}"/>
              </a:ext>
            </a:extLst>
          </p:cNvPr>
          <p:cNvSpPr>
            <a:spLocks noGrp="1"/>
          </p:cNvSpPr>
          <p:nvPr>
            <p:ph type="body" sz="quarter" idx="22"/>
          </p:nvPr>
        </p:nvSpPr>
        <p:spPr>
          <a:xfrm>
            <a:off x="6318514" y="2130368"/>
            <a:ext cx="1899656" cy="256538"/>
          </a:xfrm>
        </p:spPr>
        <p:txBody>
          <a:bodyPr/>
          <a:lstStyle/>
          <a:p>
            <a:r>
              <a:rPr lang="en-GB" sz="900" kern="0" dirty="0">
                <a:solidFill>
                  <a:srgbClr val="FFFFFF"/>
                </a:solidFill>
                <a:latin typeface="Corbel" panose="020B0503020204020204" pitchFamily="34" charset="0"/>
                <a:ea typeface="Arial" charset="0"/>
              </a:rPr>
              <a:t>Public and Private classroom training in more than 80 countries</a:t>
            </a:r>
          </a:p>
        </p:txBody>
      </p:sp>
      <p:pic>
        <p:nvPicPr>
          <p:cNvPr id="23" name="Picture 6" descr="Image result for cisco logo">
            <a:extLst>
              <a:ext uri="{FF2B5EF4-FFF2-40B4-BE49-F238E27FC236}">
                <a16:creationId xmlns="" xmlns:a16="http://schemas.microsoft.com/office/drawing/2014/main" id="{A329841C-BFAB-48DA-859D-1310C9F51F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549" y="3329396"/>
            <a:ext cx="543363" cy="3197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Image result for emc2 logo">
            <a:extLst>
              <a:ext uri="{FF2B5EF4-FFF2-40B4-BE49-F238E27FC236}">
                <a16:creationId xmlns="" xmlns:a16="http://schemas.microsoft.com/office/drawing/2014/main" id="{EA2D13B3-C83B-4FD5-B404-CA4A2FC210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534" y="3910461"/>
            <a:ext cx="542994" cy="1911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Image result for oracle logo adult">
            <a:extLst>
              <a:ext uri="{FF2B5EF4-FFF2-40B4-BE49-F238E27FC236}">
                <a16:creationId xmlns="" xmlns:a16="http://schemas.microsoft.com/office/drawing/2014/main" id="{B2E76B12-602B-4050-B1DB-44959EA9F2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9753" y="3431429"/>
            <a:ext cx="884414" cy="1157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Image result for symantec logo">
            <a:extLst>
              <a:ext uri="{FF2B5EF4-FFF2-40B4-BE49-F238E27FC236}">
                <a16:creationId xmlns="" xmlns:a16="http://schemas.microsoft.com/office/drawing/2014/main" id="{AD0D40EC-D829-4E6E-B5C9-7495D4C47C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7698" y="3884865"/>
            <a:ext cx="884414" cy="2423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Image result for sap logo">
            <a:extLst>
              <a:ext uri="{FF2B5EF4-FFF2-40B4-BE49-F238E27FC236}">
                <a16:creationId xmlns="" xmlns:a16="http://schemas.microsoft.com/office/drawing/2014/main" id="{278A813A-95CD-4452-A597-85384E5876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8909" y="3330012"/>
            <a:ext cx="542994" cy="31855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Image result for spring logo">
            <a:extLst>
              <a:ext uri="{FF2B5EF4-FFF2-40B4-BE49-F238E27FC236}">
                <a16:creationId xmlns="" xmlns:a16="http://schemas.microsoft.com/office/drawing/2014/main" id="{94CAAEB5-7440-49D3-92AC-48C49AB682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0318" y="3862311"/>
            <a:ext cx="884414" cy="28743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Image result for azure logo">
            <a:extLst>
              <a:ext uri="{FF2B5EF4-FFF2-40B4-BE49-F238E27FC236}">
                <a16:creationId xmlns="" xmlns:a16="http://schemas.microsoft.com/office/drawing/2014/main" id="{EA27A79E-FB7E-4A02-A991-3110C1F23A4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646" y="2750743"/>
            <a:ext cx="884414" cy="27416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 descr="Image result for vmware logo">
            <a:extLst>
              <a:ext uri="{FF2B5EF4-FFF2-40B4-BE49-F238E27FC236}">
                <a16:creationId xmlns="" xmlns:a16="http://schemas.microsoft.com/office/drawing/2014/main" id="{8CEB953B-A67C-4DA0-8E31-FBFF4810782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3348" y="2869758"/>
            <a:ext cx="884414" cy="14415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descr="Image result for brocade logo">
            <a:extLst>
              <a:ext uri="{FF2B5EF4-FFF2-40B4-BE49-F238E27FC236}">
                <a16:creationId xmlns="" xmlns:a16="http://schemas.microsoft.com/office/drawing/2014/main" id="{1F6E0CD1-BF8F-4A32-960C-963182D41D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00911" y="2763285"/>
            <a:ext cx="959112" cy="31490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4" descr="Image result for ibm logo">
            <a:extLst>
              <a:ext uri="{FF2B5EF4-FFF2-40B4-BE49-F238E27FC236}">
                <a16:creationId xmlns="" xmlns:a16="http://schemas.microsoft.com/office/drawing/2014/main" id="{92029B79-F803-4E7A-A3BF-FEA2D7CFAF0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78866" y="2809127"/>
            <a:ext cx="503996" cy="2015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6" descr="Image result for hitachi logo">
            <a:extLst>
              <a:ext uri="{FF2B5EF4-FFF2-40B4-BE49-F238E27FC236}">
                <a16:creationId xmlns="" xmlns:a16="http://schemas.microsoft.com/office/drawing/2014/main" id="{0758D452-B8DC-4C96-94EC-3648543D4A7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16436" y="2827394"/>
            <a:ext cx="786291" cy="22527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8" descr="Image result for itil logo">
            <a:extLst>
              <a:ext uri="{FF2B5EF4-FFF2-40B4-BE49-F238E27FC236}">
                <a16:creationId xmlns="" xmlns:a16="http://schemas.microsoft.com/office/drawing/2014/main" id="{53D4BDF4-5016-4A96-92AB-F8E65B38C82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24866" y="2765342"/>
            <a:ext cx="761069" cy="2688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0" descr="Image result for forgerock logo">
            <a:extLst>
              <a:ext uri="{FF2B5EF4-FFF2-40B4-BE49-F238E27FC236}">
                <a16:creationId xmlns="" xmlns:a16="http://schemas.microsoft.com/office/drawing/2014/main" id="{16AEE6FB-B559-4860-B5F4-28BF861C47C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39412" y="2647161"/>
            <a:ext cx="604514" cy="29822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2" descr="Image result for linux logo foundation">
            <a:extLst>
              <a:ext uri="{FF2B5EF4-FFF2-40B4-BE49-F238E27FC236}">
                <a16:creationId xmlns="" xmlns:a16="http://schemas.microsoft.com/office/drawing/2014/main" id="{BD3E5E48-3243-4208-84D2-730E26DBC8E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95832" y="3367386"/>
            <a:ext cx="802667" cy="24380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4" descr="Image result for hp logo">
            <a:extLst>
              <a:ext uri="{FF2B5EF4-FFF2-40B4-BE49-F238E27FC236}">
                <a16:creationId xmlns="" xmlns:a16="http://schemas.microsoft.com/office/drawing/2014/main" id="{8EE7CED5-454F-4E96-B48F-C2C704F3804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52435" y="3848882"/>
            <a:ext cx="314292" cy="31429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6" descr="Image result for cloudera logo">
            <a:extLst>
              <a:ext uri="{FF2B5EF4-FFF2-40B4-BE49-F238E27FC236}">
                <a16:creationId xmlns="" xmlns:a16="http://schemas.microsoft.com/office/drawing/2014/main" id="{B68A99D2-F3D5-416E-90DC-D4B08D44EB6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25484" y="3931754"/>
            <a:ext cx="759833" cy="14854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Image result for amazon web logo">
            <a:extLst>
              <a:ext uri="{FF2B5EF4-FFF2-40B4-BE49-F238E27FC236}">
                <a16:creationId xmlns="" xmlns:a16="http://schemas.microsoft.com/office/drawing/2014/main" id="{AE13FCBF-9265-491B-BF98-E30B0D8140D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589148" y="3340854"/>
            <a:ext cx="884414" cy="29687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0" descr="Image result for nutanix logo">
            <a:extLst>
              <a:ext uri="{FF2B5EF4-FFF2-40B4-BE49-F238E27FC236}">
                <a16:creationId xmlns="" xmlns:a16="http://schemas.microsoft.com/office/drawing/2014/main" id="{8371525D-2D5F-4CE3-A20D-D45923EB270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589148" y="3951763"/>
            <a:ext cx="884414" cy="10853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2" descr="Image result for veeam logo">
            <a:extLst>
              <a:ext uri="{FF2B5EF4-FFF2-40B4-BE49-F238E27FC236}">
                <a16:creationId xmlns="" xmlns:a16="http://schemas.microsoft.com/office/drawing/2014/main" id="{F38F1A3A-90A5-4E5B-8774-1B815B353E6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763195" y="3306198"/>
            <a:ext cx="884414" cy="36618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4" descr="Image result for redhat logo">
            <a:extLst>
              <a:ext uri="{FF2B5EF4-FFF2-40B4-BE49-F238E27FC236}">
                <a16:creationId xmlns="" xmlns:a16="http://schemas.microsoft.com/office/drawing/2014/main" id="{941208C8-87D3-4A92-9B8D-F3EA9809F50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894275" y="3351145"/>
            <a:ext cx="694787" cy="27629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6" descr="Image result for salesforce logo">
            <a:extLst>
              <a:ext uri="{FF2B5EF4-FFF2-40B4-BE49-F238E27FC236}">
                <a16:creationId xmlns="" xmlns:a16="http://schemas.microsoft.com/office/drawing/2014/main" id="{2A56C561-5990-4079-987E-D39C62BE00C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970171" y="3808770"/>
            <a:ext cx="542994" cy="39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568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30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4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50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6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70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8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90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10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110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120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130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140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150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160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170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1800"/>
                                  </p:stCondLst>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ppt_w</p:attrName>
                                        </p:attrNameLst>
                                      </p:cBhvr>
                                      <p:tavLst>
                                        <p:tav tm="0">
                                          <p:val>
                                            <p:fltVal val="0"/>
                                          </p:val>
                                        </p:tav>
                                        <p:tav tm="100000">
                                          <p:val>
                                            <p:strVal val="#ppt_w"/>
                                          </p:val>
                                        </p:tav>
                                      </p:tavLst>
                                    </p:anim>
                                    <p:anim calcmode="lin" valueType="num">
                                      <p:cBhvr>
                                        <p:cTn id="80" dur="500" fill="hold"/>
                                        <p:tgtEl>
                                          <p:spTgt spid="32"/>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190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2000"/>
                                  </p:stCondLst>
                                  <p:childTnLst>
                                    <p:set>
                                      <p:cBhvr>
                                        <p:cTn id="86" dur="1" fill="hold">
                                          <p:stCondLst>
                                            <p:cond delay="0"/>
                                          </p:stCondLst>
                                        </p:cTn>
                                        <p:tgtEl>
                                          <p:spTgt spid="42"/>
                                        </p:tgtEl>
                                        <p:attrNameLst>
                                          <p:attrName>style.visibility</p:attrName>
                                        </p:attrNameLst>
                                      </p:cBhvr>
                                      <p:to>
                                        <p:strVal val="visible"/>
                                      </p:to>
                                    </p:set>
                                    <p:anim calcmode="lin" valueType="num">
                                      <p:cBhvr>
                                        <p:cTn id="87" dur="500" fill="hold"/>
                                        <p:tgtEl>
                                          <p:spTgt spid="42"/>
                                        </p:tgtEl>
                                        <p:attrNameLst>
                                          <p:attrName>ppt_w</p:attrName>
                                        </p:attrNameLst>
                                      </p:cBhvr>
                                      <p:tavLst>
                                        <p:tav tm="0">
                                          <p:val>
                                            <p:fltVal val="0"/>
                                          </p:val>
                                        </p:tav>
                                        <p:tav tm="100000">
                                          <p:val>
                                            <p:strVal val="#ppt_w"/>
                                          </p:val>
                                        </p:tav>
                                      </p:tavLst>
                                    </p:anim>
                                    <p:anim calcmode="lin" valueType="num">
                                      <p:cBhvr>
                                        <p:cTn id="88" dur="5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Azure Training from </a:t>
            </a:r>
            <a:r>
              <a:rPr lang="en-US" dirty="0" smtClean="0">
                <a:hlinkClick r:id="rId2"/>
              </a:rPr>
              <a:t>ExitCertified</a:t>
            </a:r>
            <a:endParaRPr lang="en-US" dirty="0"/>
          </a:p>
        </p:txBody>
      </p:sp>
      <p:pic>
        <p:nvPicPr>
          <p:cNvPr id="8" name="Picture 7"/>
          <p:cNvPicPr>
            <a:picLocks noChangeAspect="1"/>
          </p:cNvPicPr>
          <p:nvPr/>
        </p:nvPicPr>
        <p:blipFill rotWithShape="1">
          <a:blip r:embed="rId3"/>
          <a:srcRect l="5270" t="26106" r="45202" b="33084"/>
          <a:stretch/>
        </p:blipFill>
        <p:spPr>
          <a:xfrm>
            <a:off x="1034142" y="2460173"/>
            <a:ext cx="4604658" cy="2199366"/>
          </a:xfrm>
          <a:prstGeom prst="rect">
            <a:avLst/>
          </a:prstGeom>
        </p:spPr>
      </p:pic>
      <p:sp>
        <p:nvSpPr>
          <p:cNvPr id="9" name="TextBox 8"/>
          <p:cNvSpPr txBox="1"/>
          <p:nvPr/>
        </p:nvSpPr>
        <p:spPr>
          <a:xfrm>
            <a:off x="555171" y="1172847"/>
            <a:ext cx="8033658" cy="1200329"/>
          </a:xfrm>
          <a:prstGeom prst="rect">
            <a:avLst/>
          </a:prstGeom>
          <a:noFill/>
        </p:spPr>
        <p:txBody>
          <a:bodyPr wrap="square" rtlCol="0">
            <a:spAutoFit/>
          </a:bodyPr>
          <a:lstStyle/>
          <a:p>
            <a:r>
              <a:rPr lang="en-US" dirty="0"/>
              <a:t>Whether you are new to Azure or a cloud professional looking to skill up across platforms, we offer courses teaching you everything from the fundamentals to implementation and how to architect Azure solutions. You’ll learn the skills needed to become an expert and certify on Microsoft Cloud Solutions.</a:t>
            </a:r>
          </a:p>
        </p:txBody>
      </p:sp>
      <p:sp>
        <p:nvSpPr>
          <p:cNvPr id="10" name="TextBox 9"/>
          <p:cNvSpPr txBox="1"/>
          <p:nvPr/>
        </p:nvSpPr>
        <p:spPr>
          <a:xfrm>
            <a:off x="5940388" y="3026319"/>
            <a:ext cx="3965612" cy="369332"/>
          </a:xfrm>
          <a:prstGeom prst="rect">
            <a:avLst/>
          </a:prstGeom>
          <a:noFill/>
        </p:spPr>
        <p:txBody>
          <a:bodyPr wrap="square" rtlCol="0">
            <a:spAutoFit/>
          </a:bodyPr>
          <a:lstStyle/>
          <a:p>
            <a:r>
              <a:rPr lang="en-US" dirty="0" smtClean="0"/>
              <a:t>Sample of Courses Available</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685" y="3395651"/>
            <a:ext cx="1756192" cy="938161"/>
          </a:xfrm>
          <a:prstGeom prst="rect">
            <a:avLst/>
          </a:prstGeom>
        </p:spPr>
      </p:pic>
    </p:spTree>
    <p:extLst>
      <p:ext uri="{BB962C8B-B14F-4D97-AF65-F5344CB8AC3E}">
        <p14:creationId xmlns:p14="http://schemas.microsoft.com/office/powerpoint/2010/main" val="241860224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31849"/>
            <a:ext cx="5411972" cy="51848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0" y="1478457"/>
            <a:ext cx="5411972" cy="51848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0" y="2140429"/>
            <a:ext cx="5411972" cy="51848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 name="Content Placeholder 6"/>
          <p:cNvSpPr>
            <a:spLocks noGrp="1"/>
          </p:cNvSpPr>
          <p:nvPr>
            <p:ph sz="quarter" idx="10"/>
          </p:nvPr>
        </p:nvSpPr>
        <p:spPr/>
        <p:txBody>
          <a:bodyPr/>
          <a:lstStyle/>
          <a:p>
            <a:pPr marL="285750" indent="-285750">
              <a:spcBef>
                <a:spcPts val="1800"/>
              </a:spcBef>
              <a:spcAft>
                <a:spcPts val="1800"/>
              </a:spcAft>
              <a:buFont typeface="Wingdings" panose="05000000000000000000" pitchFamily="2" charset="2"/>
              <a:buChar char="ü"/>
            </a:pPr>
            <a:r>
              <a:rPr lang="en-US" dirty="0" smtClean="0">
                <a:solidFill>
                  <a:schemeClr val="bg1"/>
                </a:solidFill>
              </a:rPr>
              <a:t>StreamOne Enterprise Solutions Demo</a:t>
            </a:r>
          </a:p>
          <a:p>
            <a:pPr marL="285750" indent="-285750">
              <a:spcBef>
                <a:spcPts val="1800"/>
              </a:spcBef>
              <a:spcAft>
                <a:spcPts val="1800"/>
              </a:spcAft>
              <a:buFont typeface="Wingdings" panose="05000000000000000000" pitchFamily="2" charset="2"/>
              <a:buChar char="ü"/>
            </a:pPr>
            <a:r>
              <a:rPr lang="en-US" dirty="0" smtClean="0">
                <a:solidFill>
                  <a:schemeClr val="bg1"/>
                </a:solidFill>
              </a:rPr>
              <a:t>Platform Proof of Concept</a:t>
            </a:r>
          </a:p>
          <a:p>
            <a:pPr marL="285750" indent="-285750">
              <a:spcBef>
                <a:spcPts val="1800"/>
              </a:spcBef>
              <a:spcAft>
                <a:spcPts val="1800"/>
              </a:spcAft>
              <a:buFont typeface="Wingdings" panose="05000000000000000000" pitchFamily="2" charset="2"/>
              <a:buChar char="ü"/>
            </a:pPr>
            <a:r>
              <a:rPr lang="en-US" dirty="0" smtClean="0">
                <a:solidFill>
                  <a:schemeClr val="bg1"/>
                </a:solidFill>
              </a:rPr>
              <a:t>Services Discovery and Scoping</a:t>
            </a:r>
            <a:endParaRPr lang="en-US" dirty="0">
              <a:solidFill>
                <a:schemeClr val="bg1"/>
              </a:solidFill>
            </a:endParaRPr>
          </a:p>
        </p:txBody>
      </p:sp>
      <p:sp>
        <p:nvSpPr>
          <p:cNvPr id="6" name="Title 5"/>
          <p:cNvSpPr>
            <a:spLocks noGrp="1"/>
          </p:cNvSpPr>
          <p:nvPr>
            <p:ph type="title"/>
          </p:nvPr>
        </p:nvSpPr>
        <p:spPr/>
        <p:txBody>
          <a:bodyPr/>
          <a:lstStyle/>
          <a:p>
            <a:r>
              <a:rPr lang="en-US" dirty="0" smtClean="0"/>
              <a:t>Next Steps</a:t>
            </a:r>
            <a:endParaRPr lang="en-US" dirty="0"/>
          </a:p>
        </p:txBody>
      </p:sp>
    </p:spTree>
    <p:extLst>
      <p:ext uri="{BB962C8B-B14F-4D97-AF65-F5344CB8AC3E}">
        <p14:creationId xmlns:p14="http://schemas.microsoft.com/office/powerpoint/2010/main" val="66992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sp>
        <p:nvSpPr>
          <p:cNvPr id="10" name="Text Placeholder 9"/>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58593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385763" indent="-385763">
              <a:buFont typeface="+mj-lt"/>
              <a:buAutoNum type="arabicPeriod"/>
            </a:pPr>
            <a:r>
              <a:rPr lang="en-US" sz="2400" dirty="0" smtClean="0"/>
              <a:t>General Azure Challenges</a:t>
            </a:r>
          </a:p>
          <a:p>
            <a:pPr marL="385763" indent="-385763">
              <a:buFont typeface="+mj-lt"/>
              <a:buAutoNum type="arabicPeriod"/>
            </a:pPr>
            <a:r>
              <a:rPr lang="en-US" sz="2400" dirty="0" smtClean="0"/>
              <a:t>How We Can Help</a:t>
            </a:r>
          </a:p>
          <a:p>
            <a:pPr marL="385763" indent="-385763">
              <a:buFont typeface="+mj-lt"/>
              <a:buAutoNum type="arabicPeriod"/>
            </a:pPr>
            <a:r>
              <a:rPr lang="en-US" sz="2400" dirty="0" smtClean="0"/>
              <a:t>Our Platform and Services</a:t>
            </a:r>
          </a:p>
          <a:p>
            <a:pPr marL="385763" indent="-385763">
              <a:buFont typeface="+mj-lt"/>
              <a:buAutoNum type="arabicPeriod"/>
            </a:pPr>
            <a:r>
              <a:rPr lang="en-US" sz="2400" dirty="0" smtClean="0"/>
              <a:t>Next Steps  </a:t>
            </a:r>
          </a:p>
          <a:p>
            <a:pPr marL="0" indent="0">
              <a:buNone/>
            </a:pPr>
            <a:endParaRPr lang="en-US" dirty="0"/>
          </a:p>
        </p:txBody>
      </p:sp>
      <p:sp>
        <p:nvSpPr>
          <p:cNvPr id="2" name="Title 1"/>
          <p:cNvSpPr>
            <a:spLocks noGrp="1"/>
          </p:cNvSpPr>
          <p:nvPr>
            <p:ph type="title"/>
          </p:nvPr>
        </p:nvSpPr>
        <p:spPr/>
        <p:txBody>
          <a:bodyPr/>
          <a:lstStyle/>
          <a:p>
            <a:r>
              <a:rPr lang="en-US" sz="2400" dirty="0" smtClean="0"/>
              <a:t>Agenda Overview</a:t>
            </a:r>
            <a:endParaRPr lang="en-US" sz="2400" dirty="0"/>
          </a:p>
        </p:txBody>
      </p:sp>
    </p:spTree>
    <p:extLst>
      <p:ext uri="{BB962C8B-B14F-4D97-AF65-F5344CB8AC3E}">
        <p14:creationId xmlns:p14="http://schemas.microsoft.com/office/powerpoint/2010/main" val="1478419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Fundamental </a:t>
            </a:r>
            <a:r>
              <a:rPr lang="en-US" sz="2400" dirty="0" err="1" smtClean="0"/>
              <a:t>IaaS</a:t>
            </a:r>
            <a:r>
              <a:rPr lang="en-US" sz="2400" dirty="0" smtClean="0"/>
              <a:t> Challenges</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75" y="1839279"/>
            <a:ext cx="1286367" cy="1213209"/>
          </a:xfrm>
          <a:prstGeom prst="rect">
            <a:avLst/>
          </a:prstGeom>
        </p:spPr>
      </p:pic>
      <p:sp>
        <p:nvSpPr>
          <p:cNvPr id="4" name="Content Placeholder 3"/>
          <p:cNvSpPr>
            <a:spLocks noGrp="1"/>
          </p:cNvSpPr>
          <p:nvPr>
            <p:ph sz="quarter" idx="10"/>
          </p:nvPr>
        </p:nvSpPr>
        <p:spPr>
          <a:xfrm>
            <a:off x="1970315" y="918936"/>
            <a:ext cx="6966857" cy="3641725"/>
          </a:xfrm>
        </p:spPr>
        <p:txBody>
          <a:bodyPr/>
          <a:lstStyle/>
          <a:p>
            <a:pPr marL="457200" indent="-457200" fontAlgn="t">
              <a:lnSpc>
                <a:spcPct val="103000"/>
              </a:lnSpc>
              <a:spcBef>
                <a:spcPts val="0"/>
              </a:spcBef>
              <a:buFont typeface="+mj-lt"/>
              <a:buAutoNum type="arabicPeriod"/>
            </a:pPr>
            <a:r>
              <a:rPr lang="en-US" sz="2000" dirty="0">
                <a:solidFill>
                  <a:schemeClr val="tx1"/>
                </a:solidFill>
                <a:latin typeface="+mj-lt"/>
              </a:rPr>
              <a:t>Multiple </a:t>
            </a:r>
            <a:r>
              <a:rPr lang="en-US" sz="2000" dirty="0" smtClean="0">
                <a:solidFill>
                  <a:schemeClr val="tx1"/>
                </a:solidFill>
                <a:latin typeface="+mj-lt"/>
              </a:rPr>
              <a:t>Azure </a:t>
            </a:r>
            <a:r>
              <a:rPr lang="en-US" sz="2000" dirty="0">
                <a:solidFill>
                  <a:schemeClr val="tx1"/>
                </a:solidFill>
                <a:latin typeface="+mj-lt"/>
              </a:rPr>
              <a:t>accounts some created outside of IT </a:t>
            </a:r>
            <a:r>
              <a:rPr lang="en-US" sz="2000" dirty="0" smtClean="0">
                <a:solidFill>
                  <a:schemeClr val="tx1"/>
                </a:solidFill>
                <a:latin typeface="+mj-lt"/>
              </a:rPr>
              <a:t>and </a:t>
            </a:r>
            <a:r>
              <a:rPr lang="en-US" sz="2000" dirty="0">
                <a:solidFill>
                  <a:schemeClr val="tx1"/>
                </a:solidFill>
                <a:latin typeface="+mj-lt"/>
              </a:rPr>
              <a:t>no ability to consolidate usage.</a:t>
            </a:r>
          </a:p>
          <a:p>
            <a:pPr marL="457200" indent="-457200">
              <a:lnSpc>
                <a:spcPct val="103000"/>
              </a:lnSpc>
              <a:spcBef>
                <a:spcPts val="0"/>
              </a:spcBef>
              <a:buFont typeface="+mj-lt"/>
              <a:buAutoNum type="arabicPeriod"/>
            </a:pPr>
            <a:r>
              <a:rPr lang="en-US" sz="2000" dirty="0">
                <a:solidFill>
                  <a:srgbClr val="212121"/>
                </a:solidFill>
                <a:latin typeface="+mj-lt"/>
              </a:rPr>
              <a:t>Inability to aggregate </a:t>
            </a:r>
            <a:r>
              <a:rPr lang="en-US" sz="2000" dirty="0" smtClean="0">
                <a:solidFill>
                  <a:srgbClr val="212121"/>
                </a:solidFill>
                <a:latin typeface="+mj-lt"/>
              </a:rPr>
              <a:t>Azure spend </a:t>
            </a:r>
            <a:r>
              <a:rPr lang="en-US" sz="2000" dirty="0">
                <a:solidFill>
                  <a:srgbClr val="212121"/>
                </a:solidFill>
                <a:latin typeface="+mj-lt"/>
              </a:rPr>
              <a:t>to benefit from tiered </a:t>
            </a:r>
            <a:r>
              <a:rPr lang="en-US" sz="2000" dirty="0" smtClean="0">
                <a:solidFill>
                  <a:srgbClr val="212121"/>
                </a:solidFill>
                <a:latin typeface="+mj-lt"/>
              </a:rPr>
              <a:t>usage and support discounts.</a:t>
            </a:r>
            <a:endParaRPr lang="en-US" sz="2000" dirty="0">
              <a:latin typeface="+mj-lt"/>
            </a:endParaRPr>
          </a:p>
          <a:p>
            <a:pPr marL="457200" indent="-457200" fontAlgn="t">
              <a:lnSpc>
                <a:spcPct val="103000"/>
              </a:lnSpc>
              <a:spcBef>
                <a:spcPts val="0"/>
              </a:spcBef>
              <a:buFont typeface="+mj-lt"/>
              <a:buAutoNum type="arabicPeriod"/>
            </a:pPr>
            <a:r>
              <a:rPr lang="en-US" sz="2000" dirty="0">
                <a:solidFill>
                  <a:srgbClr val="212121"/>
                </a:solidFill>
                <a:latin typeface="+mj-lt"/>
              </a:rPr>
              <a:t>Lack a single platform to manage cloud spend across  the </a:t>
            </a:r>
            <a:r>
              <a:rPr lang="en-US" sz="2000" dirty="0" smtClean="0">
                <a:solidFill>
                  <a:srgbClr val="212121"/>
                </a:solidFill>
                <a:latin typeface="+mj-lt"/>
              </a:rPr>
              <a:t>organization.</a:t>
            </a:r>
            <a:endParaRPr lang="en-US" sz="2000" dirty="0">
              <a:latin typeface="+mj-lt"/>
            </a:endParaRPr>
          </a:p>
          <a:p>
            <a:pPr marL="457200" indent="-457200" fontAlgn="t">
              <a:lnSpc>
                <a:spcPct val="103000"/>
              </a:lnSpc>
              <a:spcBef>
                <a:spcPts val="0"/>
              </a:spcBef>
              <a:buFont typeface="+mj-lt"/>
              <a:buAutoNum type="arabicPeriod"/>
            </a:pPr>
            <a:r>
              <a:rPr lang="en-US" sz="2000" dirty="0" smtClean="0">
                <a:solidFill>
                  <a:srgbClr val="212121"/>
                </a:solidFill>
                <a:latin typeface="+mj-lt"/>
              </a:rPr>
              <a:t>Unable </a:t>
            </a:r>
            <a:r>
              <a:rPr lang="en-US" sz="2000" dirty="0">
                <a:solidFill>
                  <a:srgbClr val="212121"/>
                </a:solidFill>
                <a:latin typeface="+mj-lt"/>
              </a:rPr>
              <a:t>to advance business initiatives due </a:t>
            </a:r>
            <a:r>
              <a:rPr lang="en-US" sz="2000" dirty="0" smtClean="0">
                <a:solidFill>
                  <a:srgbClr val="212121"/>
                </a:solidFill>
                <a:latin typeface="+mj-lt"/>
              </a:rPr>
              <a:t>to limited </a:t>
            </a:r>
            <a:r>
              <a:rPr lang="en-US" sz="2000" dirty="0">
                <a:solidFill>
                  <a:srgbClr val="212121"/>
                </a:solidFill>
                <a:latin typeface="+mj-lt"/>
              </a:rPr>
              <a:t>resources </a:t>
            </a:r>
            <a:r>
              <a:rPr lang="en-US" sz="2000" dirty="0" smtClean="0">
                <a:solidFill>
                  <a:srgbClr val="212121"/>
                </a:solidFill>
                <a:latin typeface="+mj-lt"/>
              </a:rPr>
              <a:t>and skilled staff to full embrace cloud computing.</a:t>
            </a:r>
            <a:endParaRPr lang="en-US" sz="2000" dirty="0">
              <a:latin typeface="+mj-lt"/>
            </a:endParaRPr>
          </a:p>
          <a:p>
            <a:endParaRPr lang="en-US" dirty="0"/>
          </a:p>
        </p:txBody>
      </p:sp>
    </p:spTree>
    <p:extLst>
      <p:ext uri="{BB962C8B-B14F-4D97-AF65-F5344CB8AC3E}">
        <p14:creationId xmlns:p14="http://schemas.microsoft.com/office/powerpoint/2010/main" val="3260992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653372"/>
            <a:ext cx="9208301" cy="1884485"/>
          </a:xfrm>
          <a:prstGeom prst="rect">
            <a:avLst/>
          </a:prstGeom>
          <a:solidFill>
            <a:schemeClr val="tx2"/>
          </a:solidFill>
        </p:spPr>
        <p:txBody>
          <a:bodyPr wrap="square" rtlCol="0">
            <a:spAutoFit/>
          </a:bodyPr>
          <a:lstStyle/>
          <a:p>
            <a:endParaRPr lang="en-US" dirty="0"/>
          </a:p>
        </p:txBody>
      </p:sp>
      <p:sp>
        <p:nvSpPr>
          <p:cNvPr id="3" name="Subtitle 2"/>
          <p:cNvSpPr>
            <a:spLocks noGrp="1"/>
          </p:cNvSpPr>
          <p:nvPr>
            <p:ph type="body" sz="quarter" idx="11"/>
          </p:nvPr>
        </p:nvSpPr>
        <p:spPr>
          <a:xfrm>
            <a:off x="468086" y="1732501"/>
            <a:ext cx="8251371" cy="1718270"/>
          </a:xfrm>
        </p:spPr>
        <p:txBody>
          <a:bodyPr>
            <a:noAutofit/>
          </a:bodyPr>
          <a:lstStyle/>
          <a:p>
            <a:r>
              <a:rPr lang="en-US" dirty="0" smtClean="0">
                <a:solidFill>
                  <a:schemeClr val="bg1"/>
                </a:solidFill>
              </a:rPr>
              <a:t> </a:t>
            </a:r>
            <a:r>
              <a:rPr lang="en-US" sz="1800" dirty="0" smtClean="0">
                <a:solidFill>
                  <a:schemeClr val="bg1"/>
                </a:solidFill>
              </a:rPr>
              <a:t>We bring together </a:t>
            </a:r>
            <a:r>
              <a:rPr lang="en-US" sz="1800" dirty="0">
                <a:solidFill>
                  <a:schemeClr val="bg1"/>
                </a:solidFill>
              </a:rPr>
              <a:t>StreamOne Enterprise Solutions Cloud </a:t>
            </a:r>
            <a:r>
              <a:rPr lang="en-US" sz="1800" dirty="0" smtClean="0">
                <a:solidFill>
                  <a:schemeClr val="bg1"/>
                </a:solidFill>
              </a:rPr>
              <a:t>Platform, value-added services and training resources to help address your Azure cost control </a:t>
            </a:r>
            <a:r>
              <a:rPr lang="en-US" sz="1800" dirty="0">
                <a:solidFill>
                  <a:schemeClr val="bg1"/>
                </a:solidFill>
              </a:rPr>
              <a:t>and optimization </a:t>
            </a:r>
            <a:r>
              <a:rPr lang="en-US" sz="1800" dirty="0" smtClean="0">
                <a:solidFill>
                  <a:schemeClr val="bg1"/>
                </a:solidFill>
              </a:rPr>
              <a:t>needs. S</a:t>
            </a:r>
            <a:r>
              <a:rPr lang="en-US" sz="1800" b="0" dirty="0" smtClean="0">
                <a:solidFill>
                  <a:schemeClr val="bg1"/>
                </a:solidFill>
              </a:rPr>
              <a:t>treamOne Enterprise Solutions (SES) single platform </a:t>
            </a:r>
            <a:r>
              <a:rPr lang="en-US" sz="1800" b="0" dirty="0">
                <a:solidFill>
                  <a:schemeClr val="bg1"/>
                </a:solidFill>
              </a:rPr>
              <a:t>offers </a:t>
            </a:r>
            <a:r>
              <a:rPr lang="en-US" sz="1800" b="0" dirty="0" smtClean="0">
                <a:solidFill>
                  <a:schemeClr val="bg1"/>
                </a:solidFill>
              </a:rPr>
              <a:t>you self-service </a:t>
            </a:r>
            <a:r>
              <a:rPr lang="en-US" sz="1800" b="0" dirty="0">
                <a:solidFill>
                  <a:schemeClr val="bg1"/>
                </a:solidFill>
              </a:rPr>
              <a:t>access to comprehensive solutions from leading cloud service </a:t>
            </a:r>
            <a:r>
              <a:rPr lang="en-US" sz="1800" b="0" dirty="0" smtClean="0">
                <a:solidFill>
                  <a:schemeClr val="bg1"/>
                </a:solidFill>
              </a:rPr>
              <a:t>providers with interactive </a:t>
            </a:r>
            <a:r>
              <a:rPr lang="en-US" sz="1800" b="0" dirty="0">
                <a:solidFill>
                  <a:schemeClr val="bg1"/>
                </a:solidFill>
              </a:rPr>
              <a:t>dashboards, analytics, </a:t>
            </a:r>
            <a:r>
              <a:rPr lang="en-US" sz="1800" b="0" dirty="0" smtClean="0">
                <a:solidFill>
                  <a:schemeClr val="bg1"/>
                </a:solidFill>
              </a:rPr>
              <a:t>and </a:t>
            </a:r>
            <a:r>
              <a:rPr lang="en-US" sz="1800" b="0" dirty="0">
                <a:solidFill>
                  <a:schemeClr val="bg1"/>
                </a:solidFill>
              </a:rPr>
              <a:t>end-customer access and </a:t>
            </a:r>
            <a:r>
              <a:rPr lang="en-US" sz="1800" b="0" dirty="0" smtClean="0">
                <a:solidFill>
                  <a:schemeClr val="bg1"/>
                </a:solidFill>
              </a:rPr>
              <a:t>control. </a:t>
            </a:r>
            <a:endParaRPr lang="en-US" sz="1800" b="0" dirty="0">
              <a:solidFill>
                <a:schemeClr val="bg1"/>
              </a:solidFill>
            </a:endParaRPr>
          </a:p>
        </p:txBody>
      </p:sp>
      <p:sp>
        <p:nvSpPr>
          <p:cNvPr id="2" name="Title 1"/>
          <p:cNvSpPr>
            <a:spLocks noGrp="1"/>
          </p:cNvSpPr>
          <p:nvPr>
            <p:ph type="title"/>
          </p:nvPr>
        </p:nvSpPr>
        <p:spPr>
          <a:xfrm>
            <a:off x="212688" y="1032043"/>
            <a:ext cx="8702711" cy="333249"/>
          </a:xfrm>
        </p:spPr>
        <p:txBody>
          <a:bodyPr>
            <a:normAutofit fontScale="90000"/>
          </a:bodyPr>
          <a:lstStyle/>
          <a:p>
            <a:pPr algn="ctr"/>
            <a:r>
              <a:rPr lang="en-US" sz="2700" dirty="0" smtClean="0">
                <a:solidFill>
                  <a:srgbClr val="0E4095"/>
                </a:solidFill>
                <a:latin typeface="Corbel" charset="0"/>
                <a:ea typeface="Corbel" charset="0"/>
                <a:cs typeface="Corbel" charset="0"/>
              </a:rPr>
              <a:t>Why [Partner Name] Can Help You Gain Better Azure </a:t>
            </a:r>
            <a:r>
              <a:rPr lang="en-US" sz="2700" dirty="0">
                <a:solidFill>
                  <a:srgbClr val="0E4095"/>
                </a:solidFill>
                <a:latin typeface="Corbel" charset="0"/>
                <a:ea typeface="Corbel" charset="0"/>
                <a:cs typeface="Corbel" charset="0"/>
              </a:rPr>
              <a:t>Cloud </a:t>
            </a:r>
            <a:r>
              <a:rPr lang="en-US" sz="2700" dirty="0" smtClean="0">
                <a:solidFill>
                  <a:srgbClr val="0E4095"/>
                </a:solidFill>
                <a:latin typeface="Corbel" charset="0"/>
                <a:ea typeface="Corbel" charset="0"/>
                <a:cs typeface="Corbel" charset="0"/>
              </a:rPr>
              <a:t>Control</a:t>
            </a:r>
            <a:endParaRPr lang="en-US" sz="2700" dirty="0">
              <a:solidFill>
                <a:srgbClr val="0E4095"/>
              </a:solidFill>
              <a:latin typeface="Corbel" charset="0"/>
              <a:ea typeface="Corbel" charset="0"/>
              <a:cs typeface="Corbel" charset="0"/>
            </a:endParaRPr>
          </a:p>
        </p:txBody>
      </p:sp>
    </p:spTree>
    <p:extLst>
      <p:ext uri="{BB962C8B-B14F-4D97-AF65-F5344CB8AC3E}">
        <p14:creationId xmlns:p14="http://schemas.microsoft.com/office/powerpoint/2010/main" val="269600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871"/>
            <a:ext cx="9144000" cy="333249"/>
          </a:xfrm>
        </p:spPr>
        <p:txBody>
          <a:bodyPr/>
          <a:lstStyle/>
          <a:p>
            <a:r>
              <a:rPr lang="en-US" sz="2400" dirty="0"/>
              <a:t>The Solution: StreamOne Enterprise Solutions Cloud Platform</a:t>
            </a:r>
          </a:p>
        </p:txBody>
      </p:sp>
      <p:grpSp>
        <p:nvGrpSpPr>
          <p:cNvPr id="17" name="Group 16"/>
          <p:cNvGrpSpPr/>
          <p:nvPr/>
        </p:nvGrpSpPr>
        <p:grpSpPr>
          <a:xfrm>
            <a:off x="187724" y="1580980"/>
            <a:ext cx="4870566" cy="2805962"/>
            <a:chOff x="499792" y="2151191"/>
            <a:chExt cx="6363385" cy="3649514"/>
          </a:xfrm>
        </p:grpSpPr>
        <p:sp>
          <p:nvSpPr>
            <p:cNvPr id="9" name="Freeform 8"/>
            <p:cNvSpPr/>
            <p:nvPr/>
          </p:nvSpPr>
          <p:spPr bwMode="auto">
            <a:xfrm>
              <a:off x="525931" y="2151191"/>
              <a:ext cx="6255869" cy="318521"/>
            </a:xfrm>
            <a:custGeom>
              <a:avLst/>
              <a:gdLst>
                <a:gd name="connsiteX0" fmla="*/ 0 w 2739628"/>
                <a:gd name="connsiteY0" fmla="*/ 0 h 923547"/>
                <a:gd name="connsiteX1" fmla="*/ 2739628 w 2739628"/>
                <a:gd name="connsiteY1" fmla="*/ 0 h 923547"/>
                <a:gd name="connsiteX2" fmla="*/ 2739628 w 2739628"/>
                <a:gd name="connsiteY2" fmla="*/ 923547 h 923547"/>
                <a:gd name="connsiteX3" fmla="*/ 0 w 2739628"/>
                <a:gd name="connsiteY3" fmla="*/ 923547 h 923547"/>
                <a:gd name="connsiteX4" fmla="*/ 0 w 2739628"/>
                <a:gd name="connsiteY4" fmla="*/ 0 h 92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923547">
                  <a:moveTo>
                    <a:pt x="0" y="0"/>
                  </a:moveTo>
                  <a:lnTo>
                    <a:pt x="2739628" y="0"/>
                  </a:lnTo>
                  <a:lnTo>
                    <a:pt x="2739628" y="923547"/>
                  </a:lnTo>
                  <a:lnTo>
                    <a:pt x="0" y="923547"/>
                  </a:lnTo>
                  <a:lnTo>
                    <a:pt x="0" y="0"/>
                  </a:lnTo>
                  <a:close/>
                </a:path>
              </a:pathLst>
            </a:custGeom>
            <a:solidFill>
              <a:schemeClr val="tx2">
                <a:alpha val="85098"/>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010" tIns="45720" rIns="80010" bIns="45720" spcCol="1270" anchor="ctr"/>
            <a:lstStyle/>
            <a:p>
              <a:pPr algn="ctr" defTabSz="500051">
                <a:lnSpc>
                  <a:spcPct val="90000"/>
                </a:lnSpc>
                <a:spcAft>
                  <a:spcPct val="35000"/>
                </a:spcAft>
                <a:defRPr/>
              </a:pPr>
              <a:r>
                <a:rPr lang="en-US" sz="1350" dirty="0">
                  <a:solidFill>
                    <a:prstClr val="white"/>
                  </a:solidFill>
                  <a:latin typeface="+mj-lt"/>
                  <a:cs typeface="Arial" panose="020B0604020202020204" pitchFamily="34" charset="0"/>
                </a:rPr>
                <a:t>Centralizes accounts into consolidated billing model </a:t>
              </a:r>
            </a:p>
          </p:txBody>
        </p:sp>
        <p:sp>
          <p:nvSpPr>
            <p:cNvPr id="10" name="Freeform 9"/>
            <p:cNvSpPr/>
            <p:nvPr/>
          </p:nvSpPr>
          <p:spPr bwMode="auto">
            <a:xfrm>
              <a:off x="525931" y="2456008"/>
              <a:ext cx="6337246" cy="1143000"/>
            </a:xfrm>
            <a:custGeom>
              <a:avLst/>
              <a:gdLst>
                <a:gd name="connsiteX0" fmla="*/ 0 w 2739628"/>
                <a:gd name="connsiteY0" fmla="*/ 0 h 1935225"/>
                <a:gd name="connsiteX1" fmla="*/ 2739628 w 2739628"/>
                <a:gd name="connsiteY1" fmla="*/ 0 h 1935225"/>
                <a:gd name="connsiteX2" fmla="*/ 2739628 w 2739628"/>
                <a:gd name="connsiteY2" fmla="*/ 1935225 h 1935225"/>
                <a:gd name="connsiteX3" fmla="*/ 0 w 2739628"/>
                <a:gd name="connsiteY3" fmla="*/ 1935225 h 1935225"/>
                <a:gd name="connsiteX4" fmla="*/ 0 w 2739628"/>
                <a:gd name="connsiteY4" fmla="*/ 0 h 193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935225">
                  <a:moveTo>
                    <a:pt x="0" y="0"/>
                  </a:moveTo>
                  <a:lnTo>
                    <a:pt x="2739628" y="0"/>
                  </a:lnTo>
                  <a:lnTo>
                    <a:pt x="2739628" y="1935225"/>
                  </a:lnTo>
                  <a:lnTo>
                    <a:pt x="0" y="1935225"/>
                  </a:lnTo>
                  <a:lnTo>
                    <a:pt x="0" y="0"/>
                  </a:lnTo>
                  <a:close/>
                </a:path>
              </a:pathLst>
            </a:custGeom>
            <a:noFill/>
            <a:ln w="9525">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60008" tIns="60008" rIns="80010" bIns="90011"/>
            <a:lstStyle/>
            <a:p>
              <a:pPr marL="129776" lvl="1" indent="-129776" defTabSz="500051">
                <a:spcAft>
                  <a:spcPts val="450"/>
                </a:spcAft>
                <a:buFont typeface="Wingdings" charset="0"/>
                <a:buChar char="ü"/>
              </a:pPr>
              <a:r>
                <a:rPr lang="en-US" altLang="en-US" sz="1200" dirty="0">
                  <a:solidFill>
                    <a:prstClr val="black"/>
                  </a:solidFill>
                  <a:latin typeface="+mj-lt"/>
                </a:rPr>
                <a:t>Reduce account sprawl</a:t>
              </a:r>
            </a:p>
            <a:p>
              <a:pPr marL="129776" lvl="1" indent="-129776" defTabSz="500051">
                <a:spcAft>
                  <a:spcPts val="450"/>
                </a:spcAft>
                <a:buFont typeface="Wingdings" charset="0"/>
                <a:buChar char="ü"/>
              </a:pPr>
              <a:r>
                <a:rPr lang="en-US" altLang="en-US" sz="1200" dirty="0">
                  <a:solidFill>
                    <a:prstClr val="black"/>
                  </a:solidFill>
                  <a:latin typeface="+mj-lt"/>
                </a:rPr>
                <a:t>Take advantage of compute and storage volume </a:t>
              </a:r>
              <a:r>
                <a:rPr lang="en-US" altLang="en-US" sz="1200" dirty="0" smtClean="0">
                  <a:solidFill>
                    <a:prstClr val="black"/>
                  </a:solidFill>
                  <a:latin typeface="+mj-lt"/>
                </a:rPr>
                <a:t>tiers</a:t>
              </a:r>
              <a:endParaRPr lang="en-US" altLang="en-US" sz="1200" dirty="0">
                <a:solidFill>
                  <a:prstClr val="black"/>
                </a:solidFill>
                <a:latin typeface="+mj-lt"/>
              </a:endParaRPr>
            </a:p>
          </p:txBody>
        </p:sp>
        <p:sp>
          <p:nvSpPr>
            <p:cNvPr id="11" name="Freeform 10"/>
            <p:cNvSpPr/>
            <p:nvPr/>
          </p:nvSpPr>
          <p:spPr bwMode="auto">
            <a:xfrm>
              <a:off x="508210" y="3202819"/>
              <a:ext cx="6273590" cy="315891"/>
            </a:xfrm>
            <a:custGeom>
              <a:avLst/>
              <a:gdLst>
                <a:gd name="connsiteX0" fmla="*/ 0 w 2739628"/>
                <a:gd name="connsiteY0" fmla="*/ 0 h 923547"/>
                <a:gd name="connsiteX1" fmla="*/ 2739628 w 2739628"/>
                <a:gd name="connsiteY1" fmla="*/ 0 h 923547"/>
                <a:gd name="connsiteX2" fmla="*/ 2739628 w 2739628"/>
                <a:gd name="connsiteY2" fmla="*/ 923547 h 923547"/>
                <a:gd name="connsiteX3" fmla="*/ 0 w 2739628"/>
                <a:gd name="connsiteY3" fmla="*/ 923547 h 923547"/>
                <a:gd name="connsiteX4" fmla="*/ 0 w 2739628"/>
                <a:gd name="connsiteY4" fmla="*/ 0 h 92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923547">
                  <a:moveTo>
                    <a:pt x="0" y="0"/>
                  </a:moveTo>
                  <a:lnTo>
                    <a:pt x="2739628" y="0"/>
                  </a:lnTo>
                  <a:lnTo>
                    <a:pt x="2739628" y="923547"/>
                  </a:lnTo>
                  <a:lnTo>
                    <a:pt x="0" y="923547"/>
                  </a:lnTo>
                  <a:lnTo>
                    <a:pt x="0" y="0"/>
                  </a:lnTo>
                  <a:close/>
                </a:path>
              </a:pathLst>
            </a:custGeom>
            <a:solidFill>
              <a:schemeClr val="tx2">
                <a:alpha val="85098"/>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010" tIns="45720" rIns="80010" bIns="45720" spcCol="1270" anchor="ctr"/>
            <a:lstStyle/>
            <a:p>
              <a:pPr algn="ctr" defTabSz="500051">
                <a:lnSpc>
                  <a:spcPct val="90000"/>
                </a:lnSpc>
                <a:spcAft>
                  <a:spcPct val="35000"/>
                </a:spcAft>
                <a:defRPr/>
              </a:pPr>
              <a:r>
                <a:rPr lang="en-US" sz="1350" dirty="0">
                  <a:solidFill>
                    <a:prstClr val="white"/>
                  </a:solidFill>
                  <a:latin typeface="+mj-lt"/>
                  <a:cs typeface="Arial" panose="020B0604020202020204" pitchFamily="34" charset="0"/>
                </a:rPr>
                <a:t>Accurately maps charge-back costs</a:t>
              </a:r>
            </a:p>
          </p:txBody>
        </p:sp>
        <p:sp>
          <p:nvSpPr>
            <p:cNvPr id="12" name="Freeform 11"/>
            <p:cNvSpPr/>
            <p:nvPr/>
          </p:nvSpPr>
          <p:spPr bwMode="auto">
            <a:xfrm>
              <a:off x="508210" y="3462102"/>
              <a:ext cx="6255869" cy="1134136"/>
            </a:xfrm>
            <a:custGeom>
              <a:avLst/>
              <a:gdLst>
                <a:gd name="connsiteX0" fmla="*/ 0 w 2739628"/>
                <a:gd name="connsiteY0" fmla="*/ 0 h 1935225"/>
                <a:gd name="connsiteX1" fmla="*/ 2739628 w 2739628"/>
                <a:gd name="connsiteY1" fmla="*/ 0 h 1935225"/>
                <a:gd name="connsiteX2" fmla="*/ 2739628 w 2739628"/>
                <a:gd name="connsiteY2" fmla="*/ 1935225 h 1935225"/>
                <a:gd name="connsiteX3" fmla="*/ 0 w 2739628"/>
                <a:gd name="connsiteY3" fmla="*/ 1935225 h 1935225"/>
                <a:gd name="connsiteX4" fmla="*/ 0 w 2739628"/>
                <a:gd name="connsiteY4" fmla="*/ 0 h 193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935225">
                  <a:moveTo>
                    <a:pt x="0" y="0"/>
                  </a:moveTo>
                  <a:lnTo>
                    <a:pt x="2739628" y="0"/>
                  </a:lnTo>
                  <a:lnTo>
                    <a:pt x="2739628" y="1935225"/>
                  </a:lnTo>
                  <a:lnTo>
                    <a:pt x="0" y="1935225"/>
                  </a:lnTo>
                  <a:lnTo>
                    <a:pt x="0" y="0"/>
                  </a:lnTo>
                  <a:close/>
                </a:path>
              </a:pathLst>
            </a:custGeom>
            <a:noFill/>
            <a:ln w="12700">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60008" tIns="60008" rIns="80010" bIns="90011" spcCol="1270"/>
            <a:lstStyle/>
            <a:p>
              <a:pPr marL="129776" lvl="1" indent="-129776" defTabSz="500051">
                <a:spcAft>
                  <a:spcPts val="450"/>
                </a:spcAft>
                <a:buFont typeface="Wingdings" panose="05000000000000000000" pitchFamily="2" charset="2"/>
                <a:buChar char="ü"/>
                <a:defRPr/>
              </a:pPr>
              <a:r>
                <a:rPr lang="en-US" sz="1200" dirty="0">
                  <a:solidFill>
                    <a:prstClr val="black">
                      <a:hueOff val="0"/>
                      <a:satOff val="0"/>
                      <a:lumOff val="0"/>
                      <a:alphaOff val="0"/>
                    </a:prstClr>
                  </a:solidFill>
                  <a:latin typeface="+mj-lt"/>
                  <a:cs typeface="Arial" panose="020B0604020202020204" pitchFamily="34" charset="0"/>
                </a:rPr>
                <a:t>Improve oversight/control of departmental spend </a:t>
              </a:r>
            </a:p>
            <a:p>
              <a:pPr marL="129776" lvl="1" indent="-129776" defTabSz="500051">
                <a:spcAft>
                  <a:spcPts val="450"/>
                </a:spcAft>
                <a:buFont typeface="Wingdings" panose="05000000000000000000" pitchFamily="2" charset="2"/>
                <a:buChar char="ü"/>
                <a:defRPr/>
              </a:pPr>
              <a:r>
                <a:rPr lang="en-US" sz="1200" dirty="0">
                  <a:solidFill>
                    <a:prstClr val="black">
                      <a:hueOff val="0"/>
                      <a:satOff val="0"/>
                      <a:lumOff val="0"/>
                      <a:alphaOff val="0"/>
                    </a:prstClr>
                  </a:solidFill>
                  <a:latin typeface="+mj-lt"/>
                  <a:cs typeface="Arial" panose="020B0604020202020204" pitchFamily="34" charset="0"/>
                </a:rPr>
                <a:t>Accurately assign and manage charge-back costs</a:t>
              </a:r>
            </a:p>
            <a:p>
              <a:pPr marL="129776" lvl="1" indent="-129776" defTabSz="500051">
                <a:spcAft>
                  <a:spcPts val="450"/>
                </a:spcAft>
                <a:buFont typeface="Wingdings" panose="05000000000000000000" pitchFamily="2" charset="2"/>
                <a:buChar char="ü"/>
                <a:defRPr/>
              </a:pPr>
              <a:r>
                <a:rPr lang="en-US" sz="1200" dirty="0">
                  <a:solidFill>
                    <a:prstClr val="black">
                      <a:hueOff val="0"/>
                      <a:satOff val="0"/>
                      <a:lumOff val="0"/>
                      <a:alphaOff val="0"/>
                    </a:prstClr>
                  </a:solidFill>
                  <a:latin typeface="+mj-lt"/>
                  <a:cs typeface="Arial" panose="020B0604020202020204" pitchFamily="34" charset="0"/>
                </a:rPr>
                <a:t>Provides granular reporting for departmental level visibility</a:t>
              </a:r>
            </a:p>
          </p:txBody>
        </p:sp>
        <p:sp>
          <p:nvSpPr>
            <p:cNvPr id="14" name="Freeform 13"/>
            <p:cNvSpPr/>
            <p:nvPr/>
          </p:nvSpPr>
          <p:spPr bwMode="auto">
            <a:xfrm>
              <a:off x="499792" y="4479202"/>
              <a:ext cx="6272704" cy="329113"/>
            </a:xfrm>
            <a:custGeom>
              <a:avLst/>
              <a:gdLst>
                <a:gd name="connsiteX0" fmla="*/ 0 w 2739628"/>
                <a:gd name="connsiteY0" fmla="*/ 0 h 923547"/>
                <a:gd name="connsiteX1" fmla="*/ 2739628 w 2739628"/>
                <a:gd name="connsiteY1" fmla="*/ 0 h 923547"/>
                <a:gd name="connsiteX2" fmla="*/ 2739628 w 2739628"/>
                <a:gd name="connsiteY2" fmla="*/ 923547 h 923547"/>
                <a:gd name="connsiteX3" fmla="*/ 0 w 2739628"/>
                <a:gd name="connsiteY3" fmla="*/ 923547 h 923547"/>
                <a:gd name="connsiteX4" fmla="*/ 0 w 2739628"/>
                <a:gd name="connsiteY4" fmla="*/ 0 h 92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923547">
                  <a:moveTo>
                    <a:pt x="0" y="0"/>
                  </a:moveTo>
                  <a:lnTo>
                    <a:pt x="2739628" y="0"/>
                  </a:lnTo>
                  <a:lnTo>
                    <a:pt x="2739628" y="923547"/>
                  </a:lnTo>
                  <a:lnTo>
                    <a:pt x="0" y="923547"/>
                  </a:lnTo>
                  <a:lnTo>
                    <a:pt x="0" y="0"/>
                  </a:lnTo>
                  <a:close/>
                </a:path>
              </a:pathLst>
            </a:custGeom>
            <a:solidFill>
              <a:schemeClr val="tx2">
                <a:alpha val="85098"/>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0010" tIns="45720" rIns="80010" bIns="45720" spcCol="1270" anchor="ctr"/>
            <a:lstStyle/>
            <a:p>
              <a:pPr algn="ctr" defTabSz="500051">
                <a:lnSpc>
                  <a:spcPct val="90000"/>
                </a:lnSpc>
                <a:spcAft>
                  <a:spcPct val="35000"/>
                </a:spcAft>
                <a:defRPr/>
              </a:pPr>
              <a:r>
                <a:rPr lang="en-US" sz="1350" dirty="0">
                  <a:solidFill>
                    <a:prstClr val="white"/>
                  </a:solidFill>
                  <a:latin typeface="+mj-lt"/>
                  <a:cs typeface="Arial" panose="020B0604020202020204" pitchFamily="34" charset="0"/>
                </a:rPr>
                <a:t>Streamlines management </a:t>
              </a:r>
            </a:p>
          </p:txBody>
        </p:sp>
        <p:sp>
          <p:nvSpPr>
            <p:cNvPr id="15" name="Freeform 14"/>
            <p:cNvSpPr/>
            <p:nvPr/>
          </p:nvSpPr>
          <p:spPr bwMode="auto">
            <a:xfrm>
              <a:off x="508210" y="4779785"/>
              <a:ext cx="6273590" cy="1020920"/>
            </a:xfrm>
            <a:custGeom>
              <a:avLst/>
              <a:gdLst>
                <a:gd name="connsiteX0" fmla="*/ 0 w 2739628"/>
                <a:gd name="connsiteY0" fmla="*/ 0 h 1935225"/>
                <a:gd name="connsiteX1" fmla="*/ 2739628 w 2739628"/>
                <a:gd name="connsiteY1" fmla="*/ 0 h 1935225"/>
                <a:gd name="connsiteX2" fmla="*/ 2739628 w 2739628"/>
                <a:gd name="connsiteY2" fmla="*/ 1935225 h 1935225"/>
                <a:gd name="connsiteX3" fmla="*/ 0 w 2739628"/>
                <a:gd name="connsiteY3" fmla="*/ 1935225 h 1935225"/>
                <a:gd name="connsiteX4" fmla="*/ 0 w 2739628"/>
                <a:gd name="connsiteY4" fmla="*/ 0 h 193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935225">
                  <a:moveTo>
                    <a:pt x="0" y="0"/>
                  </a:moveTo>
                  <a:lnTo>
                    <a:pt x="2739628" y="0"/>
                  </a:lnTo>
                  <a:lnTo>
                    <a:pt x="2739628" y="1935225"/>
                  </a:lnTo>
                  <a:lnTo>
                    <a:pt x="0" y="1935225"/>
                  </a:lnTo>
                  <a:lnTo>
                    <a:pt x="0" y="0"/>
                  </a:lnTo>
                  <a:close/>
                </a:path>
              </a:pathLst>
            </a:custGeom>
            <a:noFill/>
            <a:ln w="9525">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60008" tIns="60008" rIns="80010" bIns="90011" spcCol="1270"/>
            <a:lstStyle/>
            <a:p>
              <a:pPr marL="129776" lvl="1" indent="-129776" defTabSz="500051">
                <a:spcAft>
                  <a:spcPts val="450"/>
                </a:spcAft>
                <a:buFont typeface="Wingdings" panose="05000000000000000000" pitchFamily="2" charset="2"/>
                <a:buChar char="ü"/>
                <a:defRPr/>
              </a:pPr>
              <a:r>
                <a:rPr lang="en-US" sz="1200" dirty="0">
                  <a:solidFill>
                    <a:prstClr val="black"/>
                  </a:solidFill>
                  <a:latin typeface="+mj-lt"/>
                  <a:cs typeface="Arial" panose="020B0604020202020204" pitchFamily="34" charset="0"/>
                </a:rPr>
                <a:t>Built-in approval based workflows with customizable templates</a:t>
              </a:r>
            </a:p>
            <a:p>
              <a:pPr marL="129776" lvl="1" indent="-129776" defTabSz="500051">
                <a:spcAft>
                  <a:spcPts val="450"/>
                </a:spcAft>
                <a:buFont typeface="Wingdings" panose="05000000000000000000" pitchFamily="2" charset="2"/>
                <a:buChar char="ü"/>
                <a:defRPr/>
              </a:pPr>
              <a:r>
                <a:rPr lang="en-US" sz="1200" dirty="0">
                  <a:solidFill>
                    <a:prstClr val="black"/>
                  </a:solidFill>
                  <a:latin typeface="+mj-lt"/>
                  <a:cs typeface="Arial" panose="020B0604020202020204" pitchFamily="34" charset="0"/>
                </a:rPr>
                <a:t>Easy migration of existing and new accounts</a:t>
              </a:r>
            </a:p>
            <a:p>
              <a:pPr marL="129776" lvl="1" indent="-129776" defTabSz="500051">
                <a:spcAft>
                  <a:spcPts val="450"/>
                </a:spcAft>
                <a:buFont typeface="Wingdings" panose="05000000000000000000" pitchFamily="2" charset="2"/>
                <a:buChar char="ü"/>
                <a:defRPr/>
              </a:pPr>
              <a:r>
                <a:rPr lang="en-US" sz="1200" dirty="0">
                  <a:solidFill>
                    <a:prstClr val="black"/>
                  </a:solidFill>
                  <a:latin typeface="+mj-lt"/>
                  <a:cs typeface="Arial" panose="020B0604020202020204" pitchFamily="34" charset="0"/>
                </a:rPr>
                <a:t>Department level self-service portal for provisioning </a:t>
              </a:r>
              <a:r>
                <a:rPr lang="en-US" sz="1200" dirty="0" smtClean="0">
                  <a:solidFill>
                    <a:prstClr val="black"/>
                  </a:solidFill>
                  <a:latin typeface="+mj-lt"/>
                  <a:cs typeface="Arial" panose="020B0604020202020204" pitchFamily="34" charset="0"/>
                </a:rPr>
                <a:t>requests</a:t>
              </a:r>
            </a:p>
          </p:txBody>
        </p:sp>
      </p:grpSp>
      <p:sp>
        <p:nvSpPr>
          <p:cNvPr id="18" name="TextBox 17"/>
          <p:cNvSpPr txBox="1"/>
          <p:nvPr/>
        </p:nvSpPr>
        <p:spPr>
          <a:xfrm>
            <a:off x="187723" y="778128"/>
            <a:ext cx="8384777" cy="507831"/>
          </a:xfrm>
          <a:prstGeom prst="rect">
            <a:avLst/>
          </a:prstGeom>
          <a:noFill/>
        </p:spPr>
        <p:txBody>
          <a:bodyPr wrap="square" rtlCol="0">
            <a:spAutoFit/>
          </a:bodyPr>
          <a:lstStyle/>
          <a:p>
            <a:r>
              <a:rPr lang="en-US" sz="1350" dirty="0">
                <a:latin typeface="+mj-lt"/>
              </a:rPr>
              <a:t>StreamOne uniquely provides </a:t>
            </a:r>
            <a:r>
              <a:rPr lang="en-US" sz="1350" dirty="0" smtClean="0">
                <a:latin typeface="+mj-lt"/>
              </a:rPr>
              <a:t>you with </a:t>
            </a:r>
            <a:r>
              <a:rPr lang="en-US" sz="1350" dirty="0">
                <a:latin typeface="+mj-lt"/>
              </a:rPr>
              <a:t>the ability to manage industry-leading cloud infrastructure services for greater efficiency with dashboards, analytics, and end-customer access and control.</a:t>
            </a:r>
          </a:p>
        </p:txBody>
      </p:sp>
      <p:pic>
        <p:nvPicPr>
          <p:cNvPr id="3" name="Picture 2"/>
          <p:cNvPicPr>
            <a:picLocks noChangeAspect="1"/>
          </p:cNvPicPr>
          <p:nvPr/>
        </p:nvPicPr>
        <p:blipFill>
          <a:blip r:embed="rId2"/>
          <a:stretch>
            <a:fillRect/>
          </a:stretch>
        </p:blipFill>
        <p:spPr>
          <a:xfrm>
            <a:off x="5190633" y="1287894"/>
            <a:ext cx="3840859" cy="1933700"/>
          </a:xfrm>
          <a:prstGeom prst="rect">
            <a:avLst/>
          </a:prstGeom>
        </p:spPr>
      </p:pic>
      <p:pic>
        <p:nvPicPr>
          <p:cNvPr id="4" name="Picture 3"/>
          <p:cNvPicPr>
            <a:picLocks noChangeAspect="1"/>
          </p:cNvPicPr>
          <p:nvPr/>
        </p:nvPicPr>
        <p:blipFill>
          <a:blip r:embed="rId3"/>
          <a:stretch>
            <a:fillRect/>
          </a:stretch>
        </p:blipFill>
        <p:spPr>
          <a:xfrm>
            <a:off x="5633919" y="2510972"/>
            <a:ext cx="2655984" cy="2127414"/>
          </a:xfrm>
          <a:prstGeom prst="rect">
            <a:avLst/>
          </a:prstGeom>
        </p:spPr>
      </p:pic>
    </p:spTree>
    <p:extLst>
      <p:ext uri="{BB962C8B-B14F-4D97-AF65-F5344CB8AC3E}">
        <p14:creationId xmlns:p14="http://schemas.microsoft.com/office/powerpoint/2010/main" val="255952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06830" y="831850"/>
            <a:ext cx="4005942" cy="3641725"/>
          </a:xfrm>
        </p:spPr>
        <p:txBody>
          <a:bodyPr>
            <a:normAutofit/>
          </a:bodyPr>
          <a:lstStyle/>
          <a:p>
            <a:pPr marL="285750" indent="-285750">
              <a:buFont typeface="Arial" panose="020B0604020202020204" pitchFamily="34" charset="0"/>
              <a:buChar char="•"/>
            </a:pPr>
            <a:r>
              <a:rPr lang="en-US" sz="1800" dirty="0"/>
              <a:t>Single end-user admin to activate new accounts</a:t>
            </a:r>
          </a:p>
          <a:p>
            <a:pPr marL="285750" indent="-285750">
              <a:buFont typeface="Arial" panose="020B0604020202020204" pitchFamily="34" charset="0"/>
              <a:buChar char="•"/>
            </a:pPr>
            <a:r>
              <a:rPr lang="en-US" sz="1800" dirty="0"/>
              <a:t>Infinite number of accounts</a:t>
            </a:r>
          </a:p>
          <a:p>
            <a:pPr marL="285750" indent="-285750">
              <a:buFont typeface="Arial" panose="020B0604020202020204" pitchFamily="34" charset="0"/>
              <a:buChar char="•"/>
            </a:pPr>
            <a:r>
              <a:rPr lang="en-US" sz="1800" dirty="0"/>
              <a:t>Easy to link in active accounts</a:t>
            </a:r>
          </a:p>
          <a:p>
            <a:pPr marL="285750" indent="-285750">
              <a:buFont typeface="Arial" panose="020B0604020202020204" pitchFamily="34" charset="0"/>
              <a:buChar char="•"/>
            </a:pPr>
            <a:r>
              <a:rPr lang="en-US" sz="1800" dirty="0"/>
              <a:t>Easy to activate new </a:t>
            </a:r>
            <a:r>
              <a:rPr lang="en-US" sz="1800" dirty="0" smtClean="0"/>
              <a:t>Azure accounts</a:t>
            </a:r>
            <a:endParaRPr lang="en-US" sz="1800" dirty="0"/>
          </a:p>
          <a:p>
            <a:pPr marL="285750" indent="-285750">
              <a:buFont typeface="Arial" panose="020B0604020202020204" pitchFamily="34" charset="0"/>
              <a:buChar char="•"/>
            </a:pPr>
            <a:r>
              <a:rPr lang="en-US" sz="1800" dirty="0"/>
              <a:t>Creates </a:t>
            </a:r>
            <a:r>
              <a:rPr lang="en-US" sz="1800" b="1" dirty="0"/>
              <a:t>consolidation of </a:t>
            </a:r>
            <a:r>
              <a:rPr lang="en-US" sz="1800" b="1" dirty="0" smtClean="0"/>
              <a:t>Azure bill </a:t>
            </a:r>
            <a:r>
              <a:rPr lang="en-US" sz="1800" b="1" dirty="0"/>
              <a:t>to leverage support and volume clips</a:t>
            </a:r>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sz="2700" dirty="0" smtClean="0"/>
              <a:t>Centralize Spend and Create Governance</a:t>
            </a:r>
            <a:endParaRPr lang="en-US" dirty="0"/>
          </a:p>
        </p:txBody>
      </p:sp>
      <p:grpSp>
        <p:nvGrpSpPr>
          <p:cNvPr id="6" name="Group 5"/>
          <p:cNvGrpSpPr/>
          <p:nvPr/>
        </p:nvGrpSpPr>
        <p:grpSpPr>
          <a:xfrm>
            <a:off x="4419600" y="831850"/>
            <a:ext cx="4342344" cy="3199616"/>
            <a:chOff x="2884713" y="262495"/>
            <a:chExt cx="6639230" cy="4975585"/>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93"/>
            <a:stretch/>
          </p:blipFill>
          <p:spPr bwMode="auto">
            <a:xfrm>
              <a:off x="2884713" y="262495"/>
              <a:ext cx="6639230" cy="4975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542923" y="429120"/>
              <a:ext cx="816428" cy="169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6516874" y="3113318"/>
            <a:ext cx="1861457" cy="646331"/>
          </a:xfrm>
          <a:prstGeom prst="rect">
            <a:avLst/>
          </a:prstGeom>
          <a:noFill/>
        </p:spPr>
        <p:txBody>
          <a:bodyPr wrap="square" rtlCol="0">
            <a:spAutoFit/>
          </a:bodyPr>
          <a:lstStyle/>
          <a:p>
            <a:r>
              <a:rPr lang="en-US" dirty="0" smtClean="0">
                <a:solidFill>
                  <a:srgbClr val="FF0000"/>
                </a:solidFill>
              </a:rPr>
              <a:t>Need Azure Screen Shot</a:t>
            </a:r>
            <a:endParaRPr lang="en-US" dirty="0">
              <a:solidFill>
                <a:srgbClr val="FF0000"/>
              </a:solidFill>
            </a:endParaRPr>
          </a:p>
        </p:txBody>
      </p:sp>
    </p:spTree>
    <p:extLst>
      <p:ext uri="{BB962C8B-B14F-4D97-AF65-F5344CB8AC3E}">
        <p14:creationId xmlns:p14="http://schemas.microsoft.com/office/powerpoint/2010/main" val="1610859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285750" indent="-285750">
              <a:buFont typeface="Arial" panose="020B0604020202020204" pitchFamily="34" charset="0"/>
              <a:buChar char="•"/>
            </a:pPr>
            <a:r>
              <a:rPr lang="en-US" sz="2000" dirty="0" smtClean="0"/>
              <a:t>One or more administrator(s)</a:t>
            </a:r>
          </a:p>
          <a:p>
            <a:pPr marL="285750" indent="-285750">
              <a:buFont typeface="Arial" panose="020B0604020202020204" pitchFamily="34" charset="0"/>
              <a:buChar char="•"/>
            </a:pPr>
            <a:r>
              <a:rPr lang="en-US" sz="2000" dirty="0" smtClean="0"/>
              <a:t>All Azure accounts are activated by the administrator</a:t>
            </a:r>
          </a:p>
          <a:p>
            <a:pPr marL="285750" indent="-285750">
              <a:buFont typeface="Arial" panose="020B0604020202020204" pitchFamily="34" charset="0"/>
              <a:buChar char="•"/>
            </a:pPr>
            <a:r>
              <a:rPr lang="en-US" sz="2000" dirty="0" smtClean="0"/>
              <a:t>Create process to request and activate new Azure accounts</a:t>
            </a:r>
          </a:p>
          <a:p>
            <a:pPr marL="285750" indent="-285750">
              <a:buFont typeface="Arial" panose="020B0604020202020204" pitchFamily="34" charset="0"/>
              <a:buChar char="•"/>
            </a:pPr>
            <a:r>
              <a:rPr lang="en-US" sz="2000" dirty="0" smtClean="0"/>
              <a:t>Administrator retains Root Credentials; creates IAM roles for users in an account</a:t>
            </a:r>
            <a:endParaRPr lang="en-US" sz="2000" dirty="0"/>
          </a:p>
        </p:txBody>
      </p:sp>
      <p:sp>
        <p:nvSpPr>
          <p:cNvPr id="2" name="Title 1"/>
          <p:cNvSpPr>
            <a:spLocks noGrp="1"/>
          </p:cNvSpPr>
          <p:nvPr>
            <p:ph type="title"/>
          </p:nvPr>
        </p:nvSpPr>
        <p:spPr/>
        <p:txBody>
          <a:bodyPr>
            <a:noAutofit/>
          </a:bodyPr>
          <a:lstStyle/>
          <a:p>
            <a:r>
              <a:rPr lang="en-US" sz="2400" dirty="0" smtClean="0"/>
              <a:t>Possible Corporate Governance Policy Enhancements</a:t>
            </a:r>
            <a:endParaRPr lang="en-US" sz="2400" dirty="0"/>
          </a:p>
        </p:txBody>
      </p:sp>
    </p:spTree>
    <p:extLst>
      <p:ext uri="{BB962C8B-B14F-4D97-AF65-F5344CB8AC3E}">
        <p14:creationId xmlns:p14="http://schemas.microsoft.com/office/powerpoint/2010/main" val="2551826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4381728" y="1123371"/>
            <a:ext cx="2737531" cy="2374544"/>
          </a:xfrm>
          <a:custGeom>
            <a:avLst/>
            <a:gdLst>
              <a:gd name="connsiteX0" fmla="*/ 0 w 1507457"/>
              <a:gd name="connsiteY0" fmla="*/ 0 h 3349955"/>
              <a:gd name="connsiteX1" fmla="*/ 251243 w 1507457"/>
              <a:gd name="connsiteY1" fmla="*/ 0 h 3349955"/>
              <a:gd name="connsiteX2" fmla="*/ 251243 w 1507457"/>
              <a:gd name="connsiteY2" fmla="*/ 0 h 3349955"/>
              <a:gd name="connsiteX3" fmla="*/ 628107 w 1507457"/>
              <a:gd name="connsiteY3" fmla="*/ 0 h 3349955"/>
              <a:gd name="connsiteX4" fmla="*/ 1507457 w 1507457"/>
              <a:gd name="connsiteY4" fmla="*/ 0 h 3349955"/>
              <a:gd name="connsiteX5" fmla="*/ 1507457 w 1507457"/>
              <a:gd name="connsiteY5" fmla="*/ 558326 h 3349955"/>
              <a:gd name="connsiteX6" fmla="*/ 1507457 w 1507457"/>
              <a:gd name="connsiteY6" fmla="*/ 558326 h 3349955"/>
              <a:gd name="connsiteX7" fmla="*/ 1507457 w 1507457"/>
              <a:gd name="connsiteY7" fmla="*/ 1395815 h 3349955"/>
              <a:gd name="connsiteX8" fmla="*/ 1507457 w 1507457"/>
              <a:gd name="connsiteY8" fmla="*/ 3349955 h 3349955"/>
              <a:gd name="connsiteX9" fmla="*/ 628107 w 1507457"/>
              <a:gd name="connsiteY9" fmla="*/ 3349955 h 3349955"/>
              <a:gd name="connsiteX10" fmla="*/ 251243 w 1507457"/>
              <a:gd name="connsiteY10" fmla="*/ 3349955 h 3349955"/>
              <a:gd name="connsiteX11" fmla="*/ 251243 w 1507457"/>
              <a:gd name="connsiteY11" fmla="*/ 3349955 h 3349955"/>
              <a:gd name="connsiteX12" fmla="*/ 0 w 1507457"/>
              <a:gd name="connsiteY12" fmla="*/ 3349955 h 3349955"/>
              <a:gd name="connsiteX13" fmla="*/ 0 w 1507457"/>
              <a:gd name="connsiteY13" fmla="*/ 1395815 h 3349955"/>
              <a:gd name="connsiteX14" fmla="*/ 0 w 1507457"/>
              <a:gd name="connsiteY14" fmla="*/ 1674978 h 3349955"/>
              <a:gd name="connsiteX15" fmla="*/ 0 w 1507457"/>
              <a:gd name="connsiteY15" fmla="*/ 558326 h 3349955"/>
              <a:gd name="connsiteX16" fmla="*/ 0 w 1507457"/>
              <a:gd name="connsiteY16" fmla="*/ 0 h 33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349955">
                <a:moveTo>
                  <a:pt x="0" y="0"/>
                </a:moveTo>
                <a:lnTo>
                  <a:pt x="251243" y="0"/>
                </a:lnTo>
                <a:lnTo>
                  <a:pt x="251243" y="0"/>
                </a:lnTo>
                <a:lnTo>
                  <a:pt x="628107" y="0"/>
                </a:lnTo>
                <a:lnTo>
                  <a:pt x="1507457" y="0"/>
                </a:lnTo>
                <a:lnTo>
                  <a:pt x="1507457" y="558326"/>
                </a:lnTo>
                <a:lnTo>
                  <a:pt x="1507457" y="558326"/>
                </a:lnTo>
                <a:lnTo>
                  <a:pt x="1507457" y="1395815"/>
                </a:lnTo>
                <a:lnTo>
                  <a:pt x="1507457" y="3349955"/>
                </a:lnTo>
                <a:lnTo>
                  <a:pt x="628107" y="3349955"/>
                </a:lnTo>
                <a:lnTo>
                  <a:pt x="251243" y="3349955"/>
                </a:lnTo>
                <a:lnTo>
                  <a:pt x="251243" y="3349955"/>
                </a:lnTo>
                <a:lnTo>
                  <a:pt x="0" y="3349955"/>
                </a:lnTo>
                <a:lnTo>
                  <a:pt x="0" y="1395815"/>
                </a:lnTo>
                <a:lnTo>
                  <a:pt x="0" y="1674978"/>
                </a:lnTo>
                <a:lnTo>
                  <a:pt x="0" y="558326"/>
                </a:lnTo>
                <a:lnTo>
                  <a:pt x="0" y="0"/>
                </a:lnTo>
                <a:close/>
              </a:path>
            </a:pathLst>
          </a:custGeom>
          <a:solidFill>
            <a:schemeClr val="accent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308790" tIns="117475" rIns="117475" bIns="117475" numCol="1" spcCol="1270" anchor="t" anchorCtr="0">
            <a:noAutofit/>
          </a:bodyPr>
          <a:lstStyle/>
          <a:p>
            <a:pPr lvl="0" algn="r" defTabSz="1644650">
              <a:lnSpc>
                <a:spcPct val="90000"/>
              </a:lnSpc>
              <a:spcBef>
                <a:spcPct val="0"/>
              </a:spcBef>
              <a:spcAft>
                <a:spcPct val="35000"/>
              </a:spcAft>
            </a:pPr>
            <a:endParaRPr lang="en-US" sz="3700" kern="1200"/>
          </a:p>
        </p:txBody>
      </p:sp>
      <p:sp>
        <p:nvSpPr>
          <p:cNvPr id="2" name="Title 1"/>
          <p:cNvSpPr>
            <a:spLocks noGrp="1"/>
          </p:cNvSpPr>
          <p:nvPr>
            <p:ph type="title"/>
          </p:nvPr>
        </p:nvSpPr>
        <p:spPr/>
        <p:txBody>
          <a:bodyPr>
            <a:noAutofit/>
          </a:bodyPr>
          <a:lstStyle/>
          <a:p>
            <a:r>
              <a:rPr lang="en-US" sz="2000" dirty="0" smtClean="0"/>
              <a:t>Benefits With StreamOne Enterprise Solutions Platform</a:t>
            </a:r>
            <a:endParaRPr lang="en-US" sz="2000" dirty="0"/>
          </a:p>
        </p:txBody>
      </p:sp>
      <p:sp>
        <p:nvSpPr>
          <p:cNvPr id="7" name="Text Box 9"/>
          <p:cNvSpPr txBox="1">
            <a:spLocks noChangeArrowheads="1"/>
          </p:cNvSpPr>
          <p:nvPr/>
        </p:nvSpPr>
        <p:spPr bwMode="auto">
          <a:xfrm>
            <a:off x="4426937" y="1148656"/>
            <a:ext cx="254138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342900" indent="-342900">
              <a:buFont typeface="+mj-lt"/>
              <a:buAutoNum type="arabicPeriod"/>
            </a:pPr>
            <a:r>
              <a:rPr lang="en-US" sz="1600" dirty="0">
                <a:solidFill>
                  <a:schemeClr val="bg1"/>
                </a:solidFill>
              </a:rPr>
              <a:t>Organized </a:t>
            </a:r>
            <a:r>
              <a:rPr lang="en-US" sz="1600" dirty="0" smtClean="0">
                <a:solidFill>
                  <a:schemeClr val="bg1"/>
                </a:solidFill>
              </a:rPr>
              <a:t>Azure </a:t>
            </a:r>
            <a:r>
              <a:rPr lang="en-US" sz="1600" dirty="0">
                <a:solidFill>
                  <a:schemeClr val="bg1"/>
                </a:solidFill>
              </a:rPr>
              <a:t>spend with corporate governance policy</a:t>
            </a:r>
          </a:p>
          <a:p>
            <a:pPr marL="342900" indent="-342900">
              <a:buFont typeface="+mj-lt"/>
              <a:buAutoNum type="arabicPeriod"/>
            </a:pPr>
            <a:r>
              <a:rPr lang="en-US" sz="1600" dirty="0">
                <a:solidFill>
                  <a:schemeClr val="bg1"/>
                </a:solidFill>
              </a:rPr>
              <a:t>Improve oversight</a:t>
            </a:r>
            <a:r>
              <a:rPr lang="en-US" sz="1600" dirty="0" smtClean="0">
                <a:solidFill>
                  <a:schemeClr val="bg1"/>
                </a:solidFill>
              </a:rPr>
              <a:t>/ control </a:t>
            </a:r>
            <a:r>
              <a:rPr lang="en-US" sz="1600" dirty="0">
                <a:solidFill>
                  <a:schemeClr val="bg1"/>
                </a:solidFill>
              </a:rPr>
              <a:t>of </a:t>
            </a:r>
            <a:r>
              <a:rPr lang="en-US" sz="1600" dirty="0" smtClean="0">
                <a:solidFill>
                  <a:schemeClr val="bg1"/>
                </a:solidFill>
              </a:rPr>
              <a:t>dept. spend </a:t>
            </a:r>
            <a:endParaRPr lang="en-US" sz="1600" dirty="0">
              <a:solidFill>
                <a:schemeClr val="bg1"/>
              </a:solidFill>
            </a:endParaRPr>
          </a:p>
          <a:p>
            <a:pPr marL="342900" indent="-342900">
              <a:buFont typeface="+mj-lt"/>
              <a:buAutoNum type="arabicPeriod"/>
            </a:pPr>
            <a:r>
              <a:rPr lang="en-US" sz="1600" dirty="0" smtClean="0">
                <a:solidFill>
                  <a:schemeClr val="bg1"/>
                </a:solidFill>
              </a:rPr>
              <a:t>Gain visibility and accountability of cloud spend across the organization. </a:t>
            </a:r>
            <a:endParaRPr lang="en-US" sz="1600" dirty="0">
              <a:solidFill>
                <a:schemeClr val="bg1"/>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988" y="3593860"/>
            <a:ext cx="411480" cy="41148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843" y="3568140"/>
            <a:ext cx="411480" cy="41148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230" y="3581319"/>
            <a:ext cx="411480" cy="411480"/>
          </a:xfrm>
          <a:prstGeom prst="rect">
            <a:avLst/>
          </a:prstGeom>
        </p:spPr>
      </p:pic>
      <p:sp>
        <p:nvSpPr>
          <p:cNvPr id="23" name="Rectangle 22"/>
          <p:cNvSpPr/>
          <p:nvPr/>
        </p:nvSpPr>
        <p:spPr>
          <a:xfrm>
            <a:off x="293914" y="4075922"/>
            <a:ext cx="2842773" cy="600164"/>
          </a:xfrm>
          <a:prstGeom prst="rect">
            <a:avLst/>
          </a:prstGeom>
        </p:spPr>
        <p:txBody>
          <a:bodyPr wrap="square">
            <a:spAutoFit/>
          </a:bodyPr>
          <a:lstStyle/>
          <a:p>
            <a:pPr marL="319088" lvl="2" algn="ctr"/>
            <a:r>
              <a:rPr lang="en-US" sz="1100" dirty="0">
                <a:latin typeface="Arial" panose="020B0604020202020204" pitchFamily="34" charset="0"/>
                <a:cs typeface="Arial" panose="020B0604020202020204" pitchFamily="34" charset="0"/>
              </a:rPr>
              <a:t>1. Centralize spend </a:t>
            </a:r>
            <a:r>
              <a:rPr lang="en-US" sz="1100" dirty="0" smtClean="0">
                <a:latin typeface="Arial" panose="020B0604020202020204" pitchFamily="34" charset="0"/>
                <a:cs typeface="Arial" panose="020B0604020202020204" pitchFamily="34" charset="0"/>
              </a:rPr>
              <a:t> into a consolidated billing model and </a:t>
            </a:r>
            <a:r>
              <a:rPr lang="en-US" sz="1100" dirty="0">
                <a:latin typeface="Arial" panose="020B0604020202020204" pitchFamily="34" charset="0"/>
                <a:cs typeface="Arial" panose="020B0604020202020204" pitchFamily="34" charset="0"/>
              </a:rPr>
              <a:t>create </a:t>
            </a:r>
            <a:r>
              <a:rPr lang="en-US" sz="1100" dirty="0" smtClean="0">
                <a:latin typeface="Arial" panose="020B0604020202020204" pitchFamily="34" charset="0"/>
                <a:cs typeface="Arial" panose="020B0604020202020204" pitchFamily="34" charset="0"/>
              </a:rPr>
              <a:t>governance to control costs</a:t>
            </a:r>
            <a:endParaRPr lang="en-US" sz="1100" dirty="0">
              <a:latin typeface="Arial" panose="020B0604020202020204" pitchFamily="34" charset="0"/>
              <a:cs typeface="Arial" panose="020B0604020202020204" pitchFamily="34" charset="0"/>
            </a:endParaRPr>
          </a:p>
        </p:txBody>
      </p:sp>
      <p:sp>
        <p:nvSpPr>
          <p:cNvPr id="24" name="Rectangle 23"/>
          <p:cNvSpPr/>
          <p:nvPr/>
        </p:nvSpPr>
        <p:spPr>
          <a:xfrm>
            <a:off x="2865906" y="4101285"/>
            <a:ext cx="2674017" cy="646331"/>
          </a:xfrm>
          <a:prstGeom prst="rect">
            <a:avLst/>
          </a:prstGeom>
        </p:spPr>
        <p:txBody>
          <a:bodyPr wrap="square">
            <a:spAutoFit/>
          </a:bodyPr>
          <a:lstStyle/>
          <a:p>
            <a:pPr marL="319088" lvl="2" algn="ctr"/>
            <a:r>
              <a:rPr lang="en-US" sz="1200" dirty="0"/>
              <a:t>2. </a:t>
            </a:r>
            <a:r>
              <a:rPr lang="en-US" sz="1200" dirty="0" smtClean="0"/>
              <a:t>Proactively manage with self-service dashboard,  reporting and analytics capabilities</a:t>
            </a:r>
            <a:endParaRPr lang="en-US" sz="1200" dirty="0"/>
          </a:p>
        </p:txBody>
      </p:sp>
      <p:sp>
        <p:nvSpPr>
          <p:cNvPr id="26" name="Rectangle 25"/>
          <p:cNvSpPr/>
          <p:nvPr/>
        </p:nvSpPr>
        <p:spPr>
          <a:xfrm>
            <a:off x="5269142" y="4101285"/>
            <a:ext cx="2799656" cy="646331"/>
          </a:xfrm>
          <a:prstGeom prst="rect">
            <a:avLst/>
          </a:prstGeom>
        </p:spPr>
        <p:txBody>
          <a:bodyPr wrap="square">
            <a:spAutoFit/>
          </a:bodyPr>
          <a:lstStyle/>
          <a:p>
            <a:pPr marL="319088" lvl="2" algn="ctr"/>
            <a:r>
              <a:rPr lang="en-US" sz="1200" dirty="0" smtClean="0">
                <a:latin typeface="+mj-lt"/>
                <a:cs typeface="Arial" panose="020B0604020202020204" pitchFamily="34" charset="0"/>
              </a:rPr>
              <a:t>3. Gain control of </a:t>
            </a:r>
            <a:r>
              <a:rPr lang="en-US" sz="1200" dirty="0" err="1" smtClean="0">
                <a:latin typeface="+mj-lt"/>
                <a:cs typeface="Arial" panose="020B0604020202020204" pitchFamily="34" charset="0"/>
              </a:rPr>
              <a:t>IaaS</a:t>
            </a:r>
            <a:r>
              <a:rPr lang="en-US" sz="1200" dirty="0" smtClean="0">
                <a:latin typeface="+mj-lt"/>
                <a:cs typeface="Arial" panose="020B0604020202020204" pitchFamily="34" charset="0"/>
              </a:rPr>
              <a:t> spend across multiple cloud providers leveraging a single platform </a:t>
            </a:r>
            <a:endParaRPr lang="en-US" sz="1200" dirty="0">
              <a:latin typeface="+mj-lt"/>
              <a:cs typeface="Arial" panose="020B0604020202020204" pitchFamily="34" charset="0"/>
            </a:endParaRPr>
          </a:p>
        </p:txBody>
      </p:sp>
      <p:sp>
        <p:nvSpPr>
          <p:cNvPr id="16" name="Freeform 15"/>
          <p:cNvSpPr/>
          <p:nvPr/>
        </p:nvSpPr>
        <p:spPr>
          <a:xfrm>
            <a:off x="4368014" y="649043"/>
            <a:ext cx="2751245" cy="488236"/>
          </a:xfrm>
          <a:custGeom>
            <a:avLst/>
            <a:gdLst>
              <a:gd name="connsiteX0" fmla="*/ 0 w 1507457"/>
              <a:gd name="connsiteY0" fmla="*/ 0 h 715264"/>
              <a:gd name="connsiteX1" fmla="*/ 1507457 w 1507457"/>
              <a:gd name="connsiteY1" fmla="*/ 0 h 715264"/>
              <a:gd name="connsiteX2" fmla="*/ 1507457 w 1507457"/>
              <a:gd name="connsiteY2" fmla="*/ 715264 h 715264"/>
              <a:gd name="connsiteX3" fmla="*/ 0 w 1507457"/>
              <a:gd name="connsiteY3" fmla="*/ 715264 h 715264"/>
              <a:gd name="connsiteX4" fmla="*/ 0 w 1507457"/>
              <a:gd name="connsiteY4" fmla="*/ 0 h 71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457" h="715264">
                <a:moveTo>
                  <a:pt x="0" y="0"/>
                </a:moveTo>
                <a:lnTo>
                  <a:pt x="1507457" y="0"/>
                </a:lnTo>
                <a:lnTo>
                  <a:pt x="1507457" y="715264"/>
                </a:lnTo>
                <a:lnTo>
                  <a:pt x="0" y="715264"/>
                </a:lnTo>
                <a:lnTo>
                  <a:pt x="0"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125" tIns="111125" rIns="111125" bIns="111125" numCol="1" spcCol="1270" anchor="ctr" anchorCtr="0">
            <a:noAutofit/>
          </a:bodyPr>
          <a:lstStyle/>
          <a:p>
            <a:pPr lvl="0" algn="ctr" defTabSz="1555750">
              <a:lnSpc>
                <a:spcPct val="90000"/>
              </a:lnSpc>
              <a:spcBef>
                <a:spcPct val="0"/>
              </a:spcBef>
              <a:spcAft>
                <a:spcPct val="35000"/>
              </a:spcAft>
            </a:pPr>
            <a:r>
              <a:rPr lang="en-US" sz="2800" kern="1200" dirty="0" smtClean="0"/>
              <a:t>After</a:t>
            </a:r>
            <a:endParaRPr lang="en-US" sz="2800" kern="1200" dirty="0"/>
          </a:p>
        </p:txBody>
      </p:sp>
      <p:sp>
        <p:nvSpPr>
          <p:cNvPr id="17" name="Freeform 16"/>
          <p:cNvSpPr/>
          <p:nvPr/>
        </p:nvSpPr>
        <p:spPr>
          <a:xfrm>
            <a:off x="1407825" y="1137278"/>
            <a:ext cx="2720877" cy="2360637"/>
          </a:xfrm>
          <a:custGeom>
            <a:avLst/>
            <a:gdLst>
              <a:gd name="connsiteX0" fmla="*/ 0 w 1507457"/>
              <a:gd name="connsiteY0" fmla="*/ 0 h 3110992"/>
              <a:gd name="connsiteX1" fmla="*/ 879350 w 1507457"/>
              <a:gd name="connsiteY1" fmla="*/ 0 h 3110992"/>
              <a:gd name="connsiteX2" fmla="*/ 879350 w 1507457"/>
              <a:gd name="connsiteY2" fmla="*/ 0 h 3110992"/>
              <a:gd name="connsiteX3" fmla="*/ 1256214 w 1507457"/>
              <a:gd name="connsiteY3" fmla="*/ 0 h 3110992"/>
              <a:gd name="connsiteX4" fmla="*/ 1507457 w 1507457"/>
              <a:gd name="connsiteY4" fmla="*/ 0 h 3110992"/>
              <a:gd name="connsiteX5" fmla="*/ 1507457 w 1507457"/>
              <a:gd name="connsiteY5" fmla="*/ 1814745 h 3110992"/>
              <a:gd name="connsiteX6" fmla="*/ 1695889 w 1507457"/>
              <a:gd name="connsiteY6" fmla="*/ 2203516 h 3110992"/>
              <a:gd name="connsiteX7" fmla="*/ 1507457 w 1507457"/>
              <a:gd name="connsiteY7" fmla="*/ 2592493 h 3110992"/>
              <a:gd name="connsiteX8" fmla="*/ 1507457 w 1507457"/>
              <a:gd name="connsiteY8" fmla="*/ 3110992 h 3110992"/>
              <a:gd name="connsiteX9" fmla="*/ 1256214 w 1507457"/>
              <a:gd name="connsiteY9" fmla="*/ 3110992 h 3110992"/>
              <a:gd name="connsiteX10" fmla="*/ 879350 w 1507457"/>
              <a:gd name="connsiteY10" fmla="*/ 3110992 h 3110992"/>
              <a:gd name="connsiteX11" fmla="*/ 879350 w 1507457"/>
              <a:gd name="connsiteY11" fmla="*/ 3110992 h 3110992"/>
              <a:gd name="connsiteX12" fmla="*/ 0 w 1507457"/>
              <a:gd name="connsiteY12" fmla="*/ 3110992 h 3110992"/>
              <a:gd name="connsiteX13" fmla="*/ 0 w 1507457"/>
              <a:gd name="connsiteY13" fmla="*/ 2592493 h 3110992"/>
              <a:gd name="connsiteX14" fmla="*/ 0 w 1507457"/>
              <a:gd name="connsiteY14" fmla="*/ 1814745 h 3110992"/>
              <a:gd name="connsiteX15" fmla="*/ 0 w 1507457"/>
              <a:gd name="connsiteY15" fmla="*/ 1814745 h 3110992"/>
              <a:gd name="connsiteX16" fmla="*/ 0 w 1507457"/>
              <a:gd name="connsiteY16" fmla="*/ 0 h 31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110992">
                <a:moveTo>
                  <a:pt x="0" y="0"/>
                </a:moveTo>
                <a:lnTo>
                  <a:pt x="879350" y="0"/>
                </a:lnTo>
                <a:lnTo>
                  <a:pt x="879350" y="0"/>
                </a:lnTo>
                <a:lnTo>
                  <a:pt x="1256214" y="0"/>
                </a:lnTo>
                <a:lnTo>
                  <a:pt x="1507457" y="0"/>
                </a:lnTo>
                <a:lnTo>
                  <a:pt x="1507457" y="1814745"/>
                </a:lnTo>
                <a:lnTo>
                  <a:pt x="1695889" y="2203516"/>
                </a:lnTo>
                <a:lnTo>
                  <a:pt x="1507457" y="2592493"/>
                </a:lnTo>
                <a:lnTo>
                  <a:pt x="1507457" y="3110992"/>
                </a:lnTo>
                <a:lnTo>
                  <a:pt x="1256214" y="3110992"/>
                </a:lnTo>
                <a:lnTo>
                  <a:pt x="879350" y="3110992"/>
                </a:lnTo>
                <a:lnTo>
                  <a:pt x="879350" y="3110992"/>
                </a:lnTo>
                <a:lnTo>
                  <a:pt x="0" y="3110992"/>
                </a:lnTo>
                <a:lnTo>
                  <a:pt x="0" y="2592493"/>
                </a:lnTo>
                <a:lnTo>
                  <a:pt x="0" y="1814745"/>
                </a:lnTo>
                <a:lnTo>
                  <a:pt x="0" y="1814745"/>
                </a:lnTo>
                <a:lnTo>
                  <a:pt x="0" y="0"/>
                </a:lnTo>
                <a:close/>
              </a:path>
            </a:pathLst>
          </a:custGeom>
          <a:solidFill>
            <a:schemeClr val="accent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308791" tIns="117475" rIns="117474" bIns="117475" numCol="1" spcCol="1270" anchor="t" anchorCtr="0">
            <a:noAutofit/>
          </a:bodyPr>
          <a:lstStyle/>
          <a:p>
            <a:pPr lvl="0" algn="r" defTabSz="1644650">
              <a:lnSpc>
                <a:spcPct val="90000"/>
              </a:lnSpc>
              <a:spcBef>
                <a:spcPct val="0"/>
              </a:spcBef>
              <a:spcAft>
                <a:spcPct val="35000"/>
              </a:spcAft>
            </a:pPr>
            <a:endParaRPr lang="en-US" sz="3700" kern="1200"/>
          </a:p>
        </p:txBody>
      </p:sp>
      <p:sp>
        <p:nvSpPr>
          <p:cNvPr id="22" name="Freeform 21"/>
          <p:cNvSpPr/>
          <p:nvPr/>
        </p:nvSpPr>
        <p:spPr>
          <a:xfrm>
            <a:off x="1407824" y="655573"/>
            <a:ext cx="2720877" cy="481705"/>
          </a:xfrm>
          <a:custGeom>
            <a:avLst/>
            <a:gdLst>
              <a:gd name="connsiteX0" fmla="*/ 0 w 1507457"/>
              <a:gd name="connsiteY0" fmla="*/ 0 h 598220"/>
              <a:gd name="connsiteX1" fmla="*/ 1507457 w 1507457"/>
              <a:gd name="connsiteY1" fmla="*/ 0 h 598220"/>
              <a:gd name="connsiteX2" fmla="*/ 1507457 w 1507457"/>
              <a:gd name="connsiteY2" fmla="*/ 598220 h 598220"/>
              <a:gd name="connsiteX3" fmla="*/ 0 w 1507457"/>
              <a:gd name="connsiteY3" fmla="*/ 598220 h 598220"/>
              <a:gd name="connsiteX4" fmla="*/ 0 w 1507457"/>
              <a:gd name="connsiteY4" fmla="*/ 0 h 59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457" h="598220">
                <a:moveTo>
                  <a:pt x="0" y="0"/>
                </a:moveTo>
                <a:lnTo>
                  <a:pt x="1507457" y="0"/>
                </a:lnTo>
                <a:lnTo>
                  <a:pt x="1507457" y="598220"/>
                </a:lnTo>
                <a:lnTo>
                  <a:pt x="0" y="598220"/>
                </a:lnTo>
                <a:lnTo>
                  <a:pt x="0"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075" tIns="92075" rIns="92075" bIns="92075" numCol="1" spcCol="1270" anchor="ctr" anchorCtr="0">
            <a:noAutofit/>
          </a:bodyPr>
          <a:lstStyle/>
          <a:p>
            <a:pPr lvl="0" algn="ctr" defTabSz="1289050">
              <a:lnSpc>
                <a:spcPct val="90000"/>
              </a:lnSpc>
              <a:spcBef>
                <a:spcPct val="0"/>
              </a:spcBef>
              <a:spcAft>
                <a:spcPct val="35000"/>
              </a:spcAft>
            </a:pPr>
            <a:r>
              <a:rPr lang="en-US" sz="2800" kern="1200" dirty="0" smtClean="0"/>
              <a:t>Before</a:t>
            </a:r>
            <a:endParaRPr lang="en-US" sz="2800" kern="1200" dirty="0"/>
          </a:p>
        </p:txBody>
      </p:sp>
      <p:sp>
        <p:nvSpPr>
          <p:cNvPr id="10" name="Text Box 9"/>
          <p:cNvSpPr txBox="1">
            <a:spLocks noChangeArrowheads="1"/>
          </p:cNvSpPr>
          <p:nvPr/>
        </p:nvSpPr>
        <p:spPr bwMode="auto">
          <a:xfrm>
            <a:off x="1546360" y="1171281"/>
            <a:ext cx="244380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28600" indent="-228600">
              <a:buFont typeface="+mj-lt"/>
              <a:buAutoNum type="arabicPeriod"/>
            </a:pPr>
            <a:r>
              <a:rPr lang="en-US" sz="1600" dirty="0">
                <a:solidFill>
                  <a:schemeClr val="bg1"/>
                </a:solidFill>
              </a:rPr>
              <a:t>Unorganized </a:t>
            </a:r>
            <a:r>
              <a:rPr lang="en-US" sz="1600" dirty="0" smtClean="0">
                <a:solidFill>
                  <a:schemeClr val="bg1"/>
                </a:solidFill>
              </a:rPr>
              <a:t>Azure </a:t>
            </a:r>
            <a:r>
              <a:rPr lang="en-US" sz="1600" dirty="0">
                <a:solidFill>
                  <a:schemeClr val="bg1"/>
                </a:solidFill>
              </a:rPr>
              <a:t>spend and tracking</a:t>
            </a:r>
          </a:p>
          <a:p>
            <a:pPr marL="228600" indent="-228600">
              <a:buFont typeface="+mj-lt"/>
              <a:buAutoNum type="arabicPeriod"/>
            </a:pPr>
            <a:r>
              <a:rPr lang="en-US" sz="1600" dirty="0" smtClean="0">
                <a:solidFill>
                  <a:schemeClr val="bg1"/>
                </a:solidFill>
              </a:rPr>
              <a:t>No visibility to understand usage and  control spend across the organization</a:t>
            </a:r>
            <a:endParaRPr lang="en-US" sz="1600" dirty="0">
              <a:solidFill>
                <a:schemeClr val="bg1"/>
              </a:solidFill>
            </a:endParaRPr>
          </a:p>
          <a:p>
            <a:pPr marL="228600" indent="-228600">
              <a:buFont typeface="+mj-lt"/>
              <a:buAutoNum type="arabicPeriod"/>
            </a:pPr>
            <a:r>
              <a:rPr lang="en-US" sz="1600" dirty="0" smtClean="0">
                <a:solidFill>
                  <a:schemeClr val="bg1"/>
                </a:solidFill>
              </a:rPr>
              <a:t>No ability to accurately chargeback department spend</a:t>
            </a:r>
            <a:endParaRPr lang="en-US" sz="1600" dirty="0">
              <a:solidFill>
                <a:schemeClr val="bg1"/>
              </a:solidFill>
            </a:endParaRPr>
          </a:p>
        </p:txBody>
      </p:sp>
    </p:spTree>
    <p:extLst>
      <p:ext uri="{BB962C8B-B14F-4D97-AF65-F5344CB8AC3E}">
        <p14:creationId xmlns:p14="http://schemas.microsoft.com/office/powerpoint/2010/main" val="354106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177A90-1A5E-42F6-9E58-6A1634ACD0EA}"/>
              </a:ext>
            </a:extLst>
          </p:cNvPr>
          <p:cNvSpPr>
            <a:spLocks noGrp="1"/>
          </p:cNvSpPr>
          <p:nvPr>
            <p:ph type="title"/>
          </p:nvPr>
        </p:nvSpPr>
        <p:spPr>
          <a:xfrm>
            <a:off x="280035" y="-30749"/>
            <a:ext cx="8344883" cy="594122"/>
          </a:xfrm>
        </p:spPr>
        <p:txBody>
          <a:bodyPr/>
          <a:lstStyle/>
          <a:p>
            <a:r>
              <a:rPr lang="en-US" dirty="0" smtClean="0"/>
              <a:t>Cloud Services </a:t>
            </a:r>
            <a:r>
              <a:rPr lang="en-US" dirty="0"/>
              <a:t>to </a:t>
            </a:r>
            <a:r>
              <a:rPr lang="en-US" dirty="0" smtClean="0"/>
              <a:t>Achieve Business Outcomes</a:t>
            </a:r>
            <a:endParaRPr lang="en-GB" dirty="0"/>
          </a:p>
        </p:txBody>
      </p:sp>
      <p:sp>
        <p:nvSpPr>
          <p:cNvPr id="3" name="Freeform 5">
            <a:extLst>
              <a:ext uri="{FF2B5EF4-FFF2-40B4-BE49-F238E27FC236}">
                <a16:creationId xmlns="" xmlns:a16="http://schemas.microsoft.com/office/drawing/2014/main" id="{63A9097E-38AD-4E2E-AF60-99E22B4FE0AB}"/>
              </a:ext>
            </a:extLst>
          </p:cNvPr>
          <p:cNvSpPr>
            <a:spLocks/>
          </p:cNvSpPr>
          <p:nvPr/>
        </p:nvSpPr>
        <p:spPr bwMode="auto">
          <a:xfrm>
            <a:off x="3222821" y="906459"/>
            <a:ext cx="1334322" cy="362434"/>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a:extLst/>
        </p:spPr>
        <p:txBody>
          <a:bodyPr vert="horz" wrap="square" lIns="68580" tIns="34290" rIns="68580" bIns="34290" numCol="1" anchor="b" anchorCtr="0" compatLnSpc="1">
            <a:prstTxWarp prst="textNoShape">
              <a:avLst/>
            </a:prstTxWarp>
          </a:bodyPr>
          <a:lstStyle/>
          <a:p>
            <a:pPr algn="ctr" defTabSz="685054">
              <a:defRPr/>
            </a:pPr>
            <a:r>
              <a:rPr lang="en-GB" sz="825" kern="0" dirty="0">
                <a:solidFill>
                  <a:prstClr val="white"/>
                </a:solidFill>
                <a:latin typeface="Corbel"/>
              </a:rPr>
              <a:t>Assess</a:t>
            </a:r>
          </a:p>
        </p:txBody>
      </p:sp>
      <p:sp>
        <p:nvSpPr>
          <p:cNvPr id="4" name="Freeform 6">
            <a:extLst>
              <a:ext uri="{FF2B5EF4-FFF2-40B4-BE49-F238E27FC236}">
                <a16:creationId xmlns="" xmlns:a16="http://schemas.microsoft.com/office/drawing/2014/main" id="{10993D85-1457-4307-AC26-4534710D52E3}"/>
              </a:ext>
            </a:extLst>
          </p:cNvPr>
          <p:cNvSpPr>
            <a:spLocks/>
          </p:cNvSpPr>
          <p:nvPr/>
        </p:nvSpPr>
        <p:spPr bwMode="auto">
          <a:xfrm>
            <a:off x="4622242" y="906459"/>
            <a:ext cx="1334322" cy="36243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2"/>
          </a:solidFill>
          <a:ln>
            <a:noFill/>
          </a:ln>
          <a:extLst/>
        </p:spPr>
        <p:txBody>
          <a:bodyPr vert="horz" wrap="square" lIns="68580" tIns="34290" rIns="68580" bIns="34290" numCol="1" anchor="b" anchorCtr="0" compatLnSpc="1">
            <a:prstTxWarp prst="textNoShape">
              <a:avLst/>
            </a:prstTxWarp>
          </a:bodyPr>
          <a:lstStyle/>
          <a:p>
            <a:pPr algn="ctr" defTabSz="685054">
              <a:defRPr/>
            </a:pPr>
            <a:r>
              <a:rPr lang="en-GB" sz="825" kern="0" dirty="0">
                <a:solidFill>
                  <a:prstClr val="white"/>
                </a:solidFill>
                <a:latin typeface="Corbel"/>
              </a:rPr>
              <a:t>Migrate</a:t>
            </a:r>
          </a:p>
        </p:txBody>
      </p:sp>
      <p:sp>
        <p:nvSpPr>
          <p:cNvPr id="5" name="Freeform 7">
            <a:extLst>
              <a:ext uri="{FF2B5EF4-FFF2-40B4-BE49-F238E27FC236}">
                <a16:creationId xmlns="" xmlns:a16="http://schemas.microsoft.com/office/drawing/2014/main" id="{DB29C41F-2446-4D15-B013-FE7ABDD656C0}"/>
              </a:ext>
            </a:extLst>
          </p:cNvPr>
          <p:cNvSpPr>
            <a:spLocks/>
          </p:cNvSpPr>
          <p:nvPr/>
        </p:nvSpPr>
        <p:spPr bwMode="auto">
          <a:xfrm>
            <a:off x="6021663" y="906459"/>
            <a:ext cx="1333042" cy="36243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4"/>
          </a:solidFill>
          <a:ln>
            <a:noFill/>
          </a:ln>
          <a:extLst/>
        </p:spPr>
        <p:txBody>
          <a:bodyPr vert="horz" wrap="square" lIns="68580" tIns="34290" rIns="68580" bIns="34290" numCol="1" anchor="b" anchorCtr="0" compatLnSpc="1">
            <a:prstTxWarp prst="textNoShape">
              <a:avLst/>
            </a:prstTxWarp>
          </a:bodyPr>
          <a:lstStyle/>
          <a:p>
            <a:pPr algn="ctr" defTabSz="685054">
              <a:defRPr/>
            </a:pPr>
            <a:r>
              <a:rPr lang="en-GB" sz="825" kern="0" dirty="0">
                <a:solidFill>
                  <a:prstClr val="white"/>
                </a:solidFill>
                <a:latin typeface="Corbel"/>
              </a:rPr>
              <a:t>Optimize</a:t>
            </a:r>
          </a:p>
        </p:txBody>
      </p:sp>
      <p:sp>
        <p:nvSpPr>
          <p:cNvPr id="6" name="Freeform 7">
            <a:extLst>
              <a:ext uri="{FF2B5EF4-FFF2-40B4-BE49-F238E27FC236}">
                <a16:creationId xmlns="" xmlns:a16="http://schemas.microsoft.com/office/drawing/2014/main" id="{DA00581A-EA94-4534-8536-DEAA2C473D0F}"/>
              </a:ext>
            </a:extLst>
          </p:cNvPr>
          <p:cNvSpPr>
            <a:spLocks/>
          </p:cNvSpPr>
          <p:nvPr/>
        </p:nvSpPr>
        <p:spPr bwMode="auto">
          <a:xfrm>
            <a:off x="7401590" y="906459"/>
            <a:ext cx="1333042" cy="36243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1"/>
          </a:solidFill>
          <a:ln>
            <a:noFill/>
          </a:ln>
          <a:extLst/>
        </p:spPr>
        <p:txBody>
          <a:bodyPr vert="horz" wrap="square" lIns="68580" tIns="34290" rIns="68580" bIns="34290" numCol="1" anchor="b" anchorCtr="0" compatLnSpc="1">
            <a:prstTxWarp prst="textNoShape">
              <a:avLst/>
            </a:prstTxWarp>
          </a:bodyPr>
          <a:lstStyle/>
          <a:p>
            <a:pPr algn="ctr" defTabSz="685054">
              <a:defRPr/>
            </a:pPr>
            <a:r>
              <a:rPr lang="en-GB" sz="825" kern="0" dirty="0">
                <a:solidFill>
                  <a:prstClr val="white"/>
                </a:solidFill>
                <a:latin typeface="Corbel"/>
              </a:rPr>
              <a:t>Manage</a:t>
            </a:r>
          </a:p>
        </p:txBody>
      </p:sp>
      <p:sp>
        <p:nvSpPr>
          <p:cNvPr id="7" name="Rectangle 6">
            <a:extLst>
              <a:ext uri="{FF2B5EF4-FFF2-40B4-BE49-F238E27FC236}">
                <a16:creationId xmlns="" xmlns:a16="http://schemas.microsoft.com/office/drawing/2014/main" id="{8EDAABA7-C0EE-4B97-A0F9-5155CD4F4DD0}"/>
              </a:ext>
            </a:extLst>
          </p:cNvPr>
          <p:cNvSpPr/>
          <p:nvPr/>
        </p:nvSpPr>
        <p:spPr>
          <a:xfrm>
            <a:off x="149114" y="1427319"/>
            <a:ext cx="2958539" cy="342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8" name="Rectangle 7">
            <a:extLst>
              <a:ext uri="{FF2B5EF4-FFF2-40B4-BE49-F238E27FC236}">
                <a16:creationId xmlns="" xmlns:a16="http://schemas.microsoft.com/office/drawing/2014/main" id="{CC6ED15B-F16D-49D8-9D3E-6029DC37D81B}"/>
              </a:ext>
            </a:extLst>
          </p:cNvPr>
          <p:cNvSpPr/>
          <p:nvPr/>
        </p:nvSpPr>
        <p:spPr>
          <a:xfrm>
            <a:off x="-22336" y="1430108"/>
            <a:ext cx="302371"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9" name="Text Placeholder 10">
            <a:extLst>
              <a:ext uri="{FF2B5EF4-FFF2-40B4-BE49-F238E27FC236}">
                <a16:creationId xmlns="" xmlns:a16="http://schemas.microsoft.com/office/drawing/2014/main" id="{89E10607-770B-4E83-BBD6-3EE95D10D636}"/>
              </a:ext>
            </a:extLst>
          </p:cNvPr>
          <p:cNvSpPr txBox="1">
            <a:spLocks/>
          </p:cNvSpPr>
          <p:nvPr/>
        </p:nvSpPr>
        <p:spPr>
          <a:xfrm>
            <a:off x="400050" y="1430108"/>
            <a:ext cx="2609633" cy="3429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US" sz="1050" dirty="0" smtClean="0">
                <a:solidFill>
                  <a:srgbClr val="1F2A44"/>
                </a:solidFill>
              </a:rPr>
              <a:t>Understand Business Readiness</a:t>
            </a:r>
            <a:endParaRPr lang="en-US" sz="1050" dirty="0">
              <a:solidFill>
                <a:srgbClr val="1F2A44"/>
              </a:solidFill>
            </a:endParaRPr>
          </a:p>
        </p:txBody>
      </p:sp>
      <p:sp>
        <p:nvSpPr>
          <p:cNvPr id="14" name="Rectangle 13">
            <a:extLst>
              <a:ext uri="{FF2B5EF4-FFF2-40B4-BE49-F238E27FC236}">
                <a16:creationId xmlns="" xmlns:a16="http://schemas.microsoft.com/office/drawing/2014/main" id="{24AC7DBF-FF9A-4D34-A2A4-A9368CE37B45}"/>
              </a:ext>
            </a:extLst>
          </p:cNvPr>
          <p:cNvSpPr/>
          <p:nvPr/>
        </p:nvSpPr>
        <p:spPr>
          <a:xfrm>
            <a:off x="149114" y="1829831"/>
            <a:ext cx="2958539" cy="342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5" name="Rectangle 14">
            <a:extLst>
              <a:ext uri="{FF2B5EF4-FFF2-40B4-BE49-F238E27FC236}">
                <a16:creationId xmlns="" xmlns:a16="http://schemas.microsoft.com/office/drawing/2014/main" id="{A0F25704-8217-492F-AA14-81D0005BC460}"/>
              </a:ext>
            </a:extLst>
          </p:cNvPr>
          <p:cNvSpPr/>
          <p:nvPr/>
        </p:nvSpPr>
        <p:spPr>
          <a:xfrm>
            <a:off x="-22336" y="1829831"/>
            <a:ext cx="302371"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6" name="Text Placeholder 10">
            <a:extLst>
              <a:ext uri="{FF2B5EF4-FFF2-40B4-BE49-F238E27FC236}">
                <a16:creationId xmlns="" xmlns:a16="http://schemas.microsoft.com/office/drawing/2014/main" id="{FE0C50FC-BF84-4712-93AF-664C3818B921}"/>
              </a:ext>
            </a:extLst>
          </p:cNvPr>
          <p:cNvSpPr txBox="1">
            <a:spLocks/>
          </p:cNvSpPr>
          <p:nvPr/>
        </p:nvSpPr>
        <p:spPr>
          <a:xfrm>
            <a:off x="400050" y="1829831"/>
            <a:ext cx="2609633" cy="3429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GB" sz="1050" dirty="0" smtClean="0">
                <a:solidFill>
                  <a:srgbClr val="1F2A44"/>
                </a:solidFill>
              </a:rPr>
              <a:t>Gain Alignment of Business Goals</a:t>
            </a:r>
            <a:endParaRPr lang="en-GB" sz="1050" dirty="0">
              <a:solidFill>
                <a:srgbClr val="1F2A44"/>
              </a:solidFill>
            </a:endParaRPr>
          </a:p>
        </p:txBody>
      </p:sp>
      <p:sp>
        <p:nvSpPr>
          <p:cNvPr id="17" name="Rectangle 16">
            <a:extLst>
              <a:ext uri="{FF2B5EF4-FFF2-40B4-BE49-F238E27FC236}">
                <a16:creationId xmlns="" xmlns:a16="http://schemas.microsoft.com/office/drawing/2014/main" id="{876190A3-5665-4A60-918C-DF77B5DD6B05}"/>
              </a:ext>
            </a:extLst>
          </p:cNvPr>
          <p:cNvSpPr/>
          <p:nvPr/>
        </p:nvSpPr>
        <p:spPr>
          <a:xfrm>
            <a:off x="149114" y="2233473"/>
            <a:ext cx="2958539" cy="342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8" name="Rectangle 17">
            <a:extLst>
              <a:ext uri="{FF2B5EF4-FFF2-40B4-BE49-F238E27FC236}">
                <a16:creationId xmlns="" xmlns:a16="http://schemas.microsoft.com/office/drawing/2014/main" id="{027CBD0E-5F11-4FFA-A9D2-646432B4F590}"/>
              </a:ext>
            </a:extLst>
          </p:cNvPr>
          <p:cNvSpPr/>
          <p:nvPr/>
        </p:nvSpPr>
        <p:spPr>
          <a:xfrm>
            <a:off x="-22336" y="2233473"/>
            <a:ext cx="302371"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9" name="Text Placeholder 10">
            <a:extLst>
              <a:ext uri="{FF2B5EF4-FFF2-40B4-BE49-F238E27FC236}">
                <a16:creationId xmlns="" xmlns:a16="http://schemas.microsoft.com/office/drawing/2014/main" id="{C64CB1A9-ED98-4176-8734-7A68034A41ED}"/>
              </a:ext>
            </a:extLst>
          </p:cNvPr>
          <p:cNvSpPr txBox="1">
            <a:spLocks/>
          </p:cNvSpPr>
          <p:nvPr/>
        </p:nvSpPr>
        <p:spPr>
          <a:xfrm>
            <a:off x="400050" y="2233473"/>
            <a:ext cx="2609633" cy="3429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GB" sz="1050" dirty="0" smtClean="0">
                <a:solidFill>
                  <a:srgbClr val="1F2A44"/>
                </a:solidFill>
              </a:rPr>
              <a:t>Reduce Complexity</a:t>
            </a:r>
            <a:endParaRPr lang="en-GB" sz="1050" dirty="0">
              <a:solidFill>
                <a:srgbClr val="1F2A44"/>
              </a:solidFill>
            </a:endParaRPr>
          </a:p>
        </p:txBody>
      </p:sp>
      <p:sp>
        <p:nvSpPr>
          <p:cNvPr id="20" name="Rectangle 19">
            <a:extLst>
              <a:ext uri="{FF2B5EF4-FFF2-40B4-BE49-F238E27FC236}">
                <a16:creationId xmlns="" xmlns:a16="http://schemas.microsoft.com/office/drawing/2014/main" id="{2271D954-2157-459B-9262-C9C0B84B5C38}"/>
              </a:ext>
            </a:extLst>
          </p:cNvPr>
          <p:cNvSpPr/>
          <p:nvPr/>
        </p:nvSpPr>
        <p:spPr>
          <a:xfrm>
            <a:off x="149114" y="2633197"/>
            <a:ext cx="2958539" cy="342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21" name="Rectangle 20">
            <a:extLst>
              <a:ext uri="{FF2B5EF4-FFF2-40B4-BE49-F238E27FC236}">
                <a16:creationId xmlns="" xmlns:a16="http://schemas.microsoft.com/office/drawing/2014/main" id="{4DF611E7-ED23-4050-80C9-0EB5B4935EE1}"/>
              </a:ext>
            </a:extLst>
          </p:cNvPr>
          <p:cNvSpPr/>
          <p:nvPr/>
        </p:nvSpPr>
        <p:spPr>
          <a:xfrm>
            <a:off x="-22336" y="2633197"/>
            <a:ext cx="302371"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22" name="Text Placeholder 10">
            <a:extLst>
              <a:ext uri="{FF2B5EF4-FFF2-40B4-BE49-F238E27FC236}">
                <a16:creationId xmlns="" xmlns:a16="http://schemas.microsoft.com/office/drawing/2014/main" id="{752B3FE6-145E-40C2-99D0-4920A2D58B6A}"/>
              </a:ext>
            </a:extLst>
          </p:cNvPr>
          <p:cNvSpPr txBox="1">
            <a:spLocks/>
          </p:cNvSpPr>
          <p:nvPr/>
        </p:nvSpPr>
        <p:spPr>
          <a:xfrm>
            <a:off x="400050" y="2633197"/>
            <a:ext cx="2707603" cy="3429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US" sz="1050" dirty="0" smtClean="0">
                <a:solidFill>
                  <a:srgbClr val="1F2A44"/>
                </a:solidFill>
              </a:rPr>
              <a:t>Lower Risk </a:t>
            </a:r>
            <a:endParaRPr lang="en-US" sz="1050" dirty="0">
              <a:solidFill>
                <a:srgbClr val="1F2A44"/>
              </a:solidFill>
            </a:endParaRPr>
          </a:p>
        </p:txBody>
      </p:sp>
      <p:sp>
        <p:nvSpPr>
          <p:cNvPr id="23" name="Rectangle 22">
            <a:extLst>
              <a:ext uri="{FF2B5EF4-FFF2-40B4-BE49-F238E27FC236}">
                <a16:creationId xmlns="" xmlns:a16="http://schemas.microsoft.com/office/drawing/2014/main" id="{4CE6A5FE-F4B8-46F0-93CD-E35271862CDE}"/>
              </a:ext>
            </a:extLst>
          </p:cNvPr>
          <p:cNvSpPr/>
          <p:nvPr/>
        </p:nvSpPr>
        <p:spPr>
          <a:xfrm>
            <a:off x="149114" y="3032921"/>
            <a:ext cx="2958539" cy="342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24" name="Rectangle 23">
            <a:extLst>
              <a:ext uri="{FF2B5EF4-FFF2-40B4-BE49-F238E27FC236}">
                <a16:creationId xmlns="" xmlns:a16="http://schemas.microsoft.com/office/drawing/2014/main" id="{6DD55FB1-6D81-4F9A-A73D-7BA9A58CA0EE}"/>
              </a:ext>
            </a:extLst>
          </p:cNvPr>
          <p:cNvSpPr/>
          <p:nvPr/>
        </p:nvSpPr>
        <p:spPr>
          <a:xfrm>
            <a:off x="-22336" y="3032921"/>
            <a:ext cx="302371"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25" name="Text Placeholder 10">
            <a:extLst>
              <a:ext uri="{FF2B5EF4-FFF2-40B4-BE49-F238E27FC236}">
                <a16:creationId xmlns="" xmlns:a16="http://schemas.microsoft.com/office/drawing/2014/main" id="{5A78868F-89E6-49EB-A599-FF477E1851B9}"/>
              </a:ext>
            </a:extLst>
          </p:cNvPr>
          <p:cNvSpPr txBox="1">
            <a:spLocks/>
          </p:cNvSpPr>
          <p:nvPr/>
        </p:nvSpPr>
        <p:spPr>
          <a:xfrm>
            <a:off x="400050" y="3032921"/>
            <a:ext cx="2609633" cy="3429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GB" sz="1050" dirty="0" smtClean="0">
                <a:solidFill>
                  <a:srgbClr val="1F2A44"/>
                </a:solidFill>
              </a:rPr>
              <a:t>Speed Time to Results </a:t>
            </a:r>
            <a:endParaRPr lang="en-GB" sz="1050" dirty="0">
              <a:solidFill>
                <a:srgbClr val="1F2A44"/>
              </a:solidFill>
            </a:endParaRPr>
          </a:p>
        </p:txBody>
      </p:sp>
      <p:grpSp>
        <p:nvGrpSpPr>
          <p:cNvPr id="65" name="Group 64"/>
          <p:cNvGrpSpPr/>
          <p:nvPr/>
        </p:nvGrpSpPr>
        <p:grpSpPr>
          <a:xfrm>
            <a:off x="3222821" y="1403608"/>
            <a:ext cx="1343847" cy="2025830"/>
            <a:chOff x="4297095" y="2321421"/>
            <a:chExt cx="1791796" cy="2701106"/>
          </a:xfrm>
        </p:grpSpPr>
        <p:sp>
          <p:nvSpPr>
            <p:cNvPr id="41" name="Rectangle 40">
              <a:extLst>
                <a:ext uri="{FF2B5EF4-FFF2-40B4-BE49-F238E27FC236}">
                  <a16:creationId xmlns="" xmlns:a16="http://schemas.microsoft.com/office/drawing/2014/main" id="{25A3FD52-430C-4B55-A8B3-0904090E51FD}"/>
                </a:ext>
              </a:extLst>
            </p:cNvPr>
            <p:cNvSpPr/>
            <p:nvPr/>
          </p:nvSpPr>
          <p:spPr>
            <a:xfrm>
              <a:off x="4297095" y="2321421"/>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defTabSz="256979">
                <a:defRPr/>
              </a:pPr>
              <a:r>
                <a:rPr lang="en-GB" sz="825" kern="0" dirty="0">
                  <a:solidFill>
                    <a:srgbClr val="1F2A44"/>
                  </a:solidFill>
                  <a:cs typeface="Arial" panose="020B0604020202020204" pitchFamily="34" charset="0"/>
                </a:rPr>
                <a:t>Cloud Planning and Strategy  Workshops</a:t>
              </a:r>
            </a:p>
          </p:txBody>
        </p:sp>
        <p:sp>
          <p:nvSpPr>
            <p:cNvPr id="45" name="Rectangle 44">
              <a:extLst>
                <a:ext uri="{FF2B5EF4-FFF2-40B4-BE49-F238E27FC236}">
                  <a16:creationId xmlns="" xmlns:a16="http://schemas.microsoft.com/office/drawing/2014/main" id="{88B5B295-F81A-41AF-B148-0C0A3AF1A614}"/>
                </a:ext>
              </a:extLst>
            </p:cNvPr>
            <p:cNvSpPr/>
            <p:nvPr/>
          </p:nvSpPr>
          <p:spPr>
            <a:xfrm>
              <a:off x="4297095"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defTabSz="256979">
                <a:defRPr/>
              </a:pPr>
              <a:r>
                <a:rPr lang="en-GB" sz="825" kern="0" dirty="0">
                  <a:solidFill>
                    <a:srgbClr val="1F2A44"/>
                  </a:solidFill>
                  <a:cs typeface="Arial" panose="020B0604020202020204" pitchFamily="34" charset="0"/>
                </a:rPr>
                <a:t>Workload Placement and Vendor-Specific (AWS &amp; Azure) Assessments </a:t>
              </a:r>
            </a:p>
          </p:txBody>
        </p:sp>
        <p:sp>
          <p:nvSpPr>
            <p:cNvPr id="49" name="Rectangle 48">
              <a:extLst>
                <a:ext uri="{FF2B5EF4-FFF2-40B4-BE49-F238E27FC236}">
                  <a16:creationId xmlns="" xmlns:a16="http://schemas.microsoft.com/office/drawing/2014/main" id="{6D1023D5-7B74-4305-A05A-0B5F42BF1A5F}"/>
                </a:ext>
              </a:extLst>
            </p:cNvPr>
            <p:cNvSpPr/>
            <p:nvPr/>
          </p:nvSpPr>
          <p:spPr>
            <a:xfrm>
              <a:off x="4297095"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defTabSz="256979">
                <a:defRPr/>
              </a:pPr>
              <a:endParaRPr lang="en-GB" sz="825" kern="0" dirty="0">
                <a:solidFill>
                  <a:srgbClr val="1F2A44"/>
                </a:solidFill>
                <a:cs typeface="Arial" panose="020B0604020202020204" pitchFamily="34" charset="0"/>
              </a:endParaRPr>
            </a:p>
          </p:txBody>
        </p:sp>
        <p:sp>
          <p:nvSpPr>
            <p:cNvPr id="53" name="Rectangle 52">
              <a:extLst>
                <a:ext uri="{FF2B5EF4-FFF2-40B4-BE49-F238E27FC236}">
                  <a16:creationId xmlns="" xmlns:a16="http://schemas.microsoft.com/office/drawing/2014/main" id="{B6202BD1-AE33-48E3-A14C-CDFC60E8D8CF}"/>
                </a:ext>
              </a:extLst>
            </p:cNvPr>
            <p:cNvSpPr/>
            <p:nvPr/>
          </p:nvSpPr>
          <p:spPr>
            <a:xfrm>
              <a:off x="4297095" y="437524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defTabSz="256979">
                <a:defRPr/>
              </a:pPr>
              <a:r>
                <a:rPr lang="en-GB" sz="825" kern="0" dirty="0">
                  <a:solidFill>
                    <a:srgbClr val="1F2A44"/>
                  </a:solidFill>
                  <a:cs typeface="Arial" panose="020B0604020202020204" pitchFamily="34" charset="0"/>
                </a:rPr>
                <a:t>VMware optimization and upgrade assessments</a:t>
              </a:r>
            </a:p>
          </p:txBody>
        </p:sp>
        <p:sp>
          <p:nvSpPr>
            <p:cNvPr id="12" name="Rectangle 11"/>
            <p:cNvSpPr/>
            <p:nvPr/>
          </p:nvSpPr>
          <p:spPr>
            <a:xfrm>
              <a:off x="4309796" y="3798834"/>
              <a:ext cx="1779095" cy="461665"/>
            </a:xfrm>
            <a:prstGeom prst="rect">
              <a:avLst/>
            </a:prstGeom>
          </p:spPr>
          <p:txBody>
            <a:bodyPr wrap="square">
              <a:spAutoFit/>
            </a:bodyPr>
            <a:lstStyle/>
            <a:p>
              <a:pPr algn="ctr"/>
              <a:r>
                <a:rPr lang="en-US" sz="825" dirty="0">
                  <a:solidFill>
                    <a:srgbClr val="1F2A44"/>
                  </a:solidFill>
                  <a:latin typeface="Corbel"/>
                </a:rPr>
                <a:t>Next generation data center transformation</a:t>
              </a:r>
            </a:p>
          </p:txBody>
        </p:sp>
      </p:grpSp>
      <p:grpSp>
        <p:nvGrpSpPr>
          <p:cNvPr id="68" name="Group 67"/>
          <p:cNvGrpSpPr/>
          <p:nvPr/>
        </p:nvGrpSpPr>
        <p:grpSpPr>
          <a:xfrm>
            <a:off x="6009035" y="1403608"/>
            <a:ext cx="1377852" cy="2025830"/>
            <a:chOff x="8012046" y="2321421"/>
            <a:chExt cx="1837136" cy="2701106"/>
          </a:xfrm>
        </p:grpSpPr>
        <p:sp>
          <p:nvSpPr>
            <p:cNvPr id="43" name="Rectangle 42">
              <a:extLst>
                <a:ext uri="{FF2B5EF4-FFF2-40B4-BE49-F238E27FC236}">
                  <a16:creationId xmlns="" xmlns:a16="http://schemas.microsoft.com/office/drawing/2014/main" id="{00E3CB3B-B6CB-4D9C-B7AA-FFF3FA571ED6}"/>
                </a:ext>
              </a:extLst>
            </p:cNvPr>
            <p:cNvSpPr/>
            <p:nvPr/>
          </p:nvSpPr>
          <p:spPr>
            <a:xfrm>
              <a:off x="8023275" y="2321421"/>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defTabSz="685054">
                <a:defRPr/>
              </a:pPr>
              <a:r>
                <a:rPr lang="en-GB" sz="825" kern="0" dirty="0">
                  <a:solidFill>
                    <a:srgbClr val="1F2A44"/>
                  </a:solidFill>
                </a:rPr>
                <a:t>Cloud Design &amp; Implementations</a:t>
              </a:r>
            </a:p>
          </p:txBody>
        </p:sp>
        <p:sp>
          <p:nvSpPr>
            <p:cNvPr id="47" name="Rectangle 46">
              <a:extLst>
                <a:ext uri="{FF2B5EF4-FFF2-40B4-BE49-F238E27FC236}">
                  <a16:creationId xmlns="" xmlns:a16="http://schemas.microsoft.com/office/drawing/2014/main" id="{6A7D52EC-DBCF-4F0C-B187-29A6EA2E4477}"/>
                </a:ext>
              </a:extLst>
            </p:cNvPr>
            <p:cNvSpPr/>
            <p:nvPr/>
          </p:nvSpPr>
          <p:spPr>
            <a:xfrm>
              <a:off x="8023275"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defTabSz="685054">
                <a:defRPr/>
              </a:pPr>
              <a:endParaRPr lang="en-GB" sz="825" kern="0" dirty="0">
                <a:solidFill>
                  <a:srgbClr val="1F2A44"/>
                </a:solidFill>
              </a:endParaRPr>
            </a:p>
          </p:txBody>
        </p:sp>
        <p:sp>
          <p:nvSpPr>
            <p:cNvPr id="51" name="Rectangle 50">
              <a:extLst>
                <a:ext uri="{FF2B5EF4-FFF2-40B4-BE49-F238E27FC236}">
                  <a16:creationId xmlns="" xmlns:a16="http://schemas.microsoft.com/office/drawing/2014/main" id="{3EC13320-8B61-4BA6-AB2D-F984CBF01836}"/>
                </a:ext>
              </a:extLst>
            </p:cNvPr>
            <p:cNvSpPr/>
            <p:nvPr/>
          </p:nvSpPr>
          <p:spPr>
            <a:xfrm>
              <a:off x="8023275"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defTabSz="685054">
                <a:defRPr/>
              </a:pPr>
              <a:endParaRPr lang="en-GB" sz="825" kern="0" dirty="0">
                <a:solidFill>
                  <a:srgbClr val="1F2A44"/>
                </a:solidFill>
              </a:endParaRPr>
            </a:p>
          </p:txBody>
        </p:sp>
        <p:sp>
          <p:nvSpPr>
            <p:cNvPr id="55" name="Rectangle 54">
              <a:extLst>
                <a:ext uri="{FF2B5EF4-FFF2-40B4-BE49-F238E27FC236}">
                  <a16:creationId xmlns="" xmlns:a16="http://schemas.microsoft.com/office/drawing/2014/main" id="{6003CC4C-63B5-47F5-BC0B-FA7F0DF52A12}"/>
                </a:ext>
              </a:extLst>
            </p:cNvPr>
            <p:cNvSpPr/>
            <p:nvPr/>
          </p:nvSpPr>
          <p:spPr>
            <a:xfrm>
              <a:off x="8023275" y="437524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defTabSz="685054">
                <a:defRPr/>
              </a:pPr>
              <a:r>
                <a:rPr lang="en-GB" sz="825" kern="0" dirty="0">
                  <a:solidFill>
                    <a:srgbClr val="1F2A44"/>
                  </a:solidFill>
                </a:rPr>
                <a:t>VMware Implementations</a:t>
              </a:r>
            </a:p>
          </p:txBody>
        </p:sp>
        <p:sp>
          <p:nvSpPr>
            <p:cNvPr id="61" name="Rectangle 60"/>
            <p:cNvSpPr/>
            <p:nvPr/>
          </p:nvSpPr>
          <p:spPr>
            <a:xfrm>
              <a:off x="8012046" y="3029391"/>
              <a:ext cx="1837136" cy="800218"/>
            </a:xfrm>
            <a:prstGeom prst="rect">
              <a:avLst/>
            </a:prstGeom>
          </p:spPr>
          <p:txBody>
            <a:bodyPr wrap="square">
              <a:spAutoFit/>
            </a:bodyPr>
            <a:lstStyle/>
            <a:p>
              <a:pPr algn="ctr"/>
              <a:r>
                <a:rPr lang="en-US" sz="825" dirty="0">
                  <a:solidFill>
                    <a:srgbClr val="1F2A44"/>
                  </a:solidFill>
                  <a:latin typeface="Corbel"/>
                </a:rPr>
                <a:t>Automation services to build &amp; deploy private/hybrid cloud infrastructure</a:t>
              </a:r>
            </a:p>
          </p:txBody>
        </p:sp>
        <p:sp>
          <p:nvSpPr>
            <p:cNvPr id="62" name="Rectangle 61"/>
            <p:cNvSpPr/>
            <p:nvPr/>
          </p:nvSpPr>
          <p:spPr>
            <a:xfrm>
              <a:off x="8012046" y="3735973"/>
              <a:ext cx="1790325" cy="630941"/>
            </a:xfrm>
            <a:prstGeom prst="rect">
              <a:avLst/>
            </a:prstGeom>
          </p:spPr>
          <p:txBody>
            <a:bodyPr wrap="square">
              <a:spAutoFit/>
            </a:bodyPr>
            <a:lstStyle/>
            <a:p>
              <a:pPr algn="ctr"/>
              <a:r>
                <a:rPr lang="en-US" sz="825" dirty="0">
                  <a:solidFill>
                    <a:srgbClr val="1F2A44"/>
                  </a:solidFill>
                  <a:latin typeface="Corbel"/>
                </a:rPr>
                <a:t>Integration services to/from ITSM, ITOM, and Automation platforms</a:t>
              </a:r>
            </a:p>
          </p:txBody>
        </p:sp>
      </p:grpSp>
      <p:grpSp>
        <p:nvGrpSpPr>
          <p:cNvPr id="69" name="Group 68"/>
          <p:cNvGrpSpPr/>
          <p:nvPr/>
        </p:nvGrpSpPr>
        <p:grpSpPr>
          <a:xfrm>
            <a:off x="7400309" y="1402563"/>
            <a:ext cx="1344132" cy="2039468"/>
            <a:chOff x="9867079" y="2320027"/>
            <a:chExt cx="1792176" cy="2719291"/>
          </a:xfrm>
        </p:grpSpPr>
        <p:sp>
          <p:nvSpPr>
            <p:cNvPr id="44" name="Rectangle 43">
              <a:extLst>
                <a:ext uri="{FF2B5EF4-FFF2-40B4-BE49-F238E27FC236}">
                  <a16:creationId xmlns="" xmlns:a16="http://schemas.microsoft.com/office/drawing/2014/main" id="{737E0C10-A6CC-4E8D-A33F-268EA836E3C3}"/>
                </a:ext>
              </a:extLst>
            </p:cNvPr>
            <p:cNvSpPr/>
            <p:nvPr/>
          </p:nvSpPr>
          <p:spPr>
            <a:xfrm>
              <a:off x="9867079" y="2320027"/>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defTabSz="685054">
                <a:defRPr/>
              </a:pPr>
              <a:r>
                <a:rPr lang="en-GB" sz="825" kern="0" dirty="0">
                  <a:solidFill>
                    <a:srgbClr val="1F2A44"/>
                  </a:solidFill>
                </a:rPr>
                <a:t>Flexible support models</a:t>
              </a:r>
            </a:p>
          </p:txBody>
        </p:sp>
        <p:sp>
          <p:nvSpPr>
            <p:cNvPr id="48" name="Rectangle 47">
              <a:extLst>
                <a:ext uri="{FF2B5EF4-FFF2-40B4-BE49-F238E27FC236}">
                  <a16:creationId xmlns="" xmlns:a16="http://schemas.microsoft.com/office/drawing/2014/main" id="{CCBD6976-BCB8-465C-B271-2B400776B56E}"/>
                </a:ext>
              </a:extLst>
            </p:cNvPr>
            <p:cNvSpPr/>
            <p:nvPr/>
          </p:nvSpPr>
          <p:spPr>
            <a:xfrm>
              <a:off x="9868786"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defTabSz="685054">
                <a:defRPr/>
              </a:pPr>
              <a:endParaRPr lang="en-GB" sz="825" kern="0" dirty="0">
                <a:solidFill>
                  <a:srgbClr val="1F2A44"/>
                </a:solidFill>
              </a:endParaRPr>
            </a:p>
          </p:txBody>
        </p:sp>
        <p:sp>
          <p:nvSpPr>
            <p:cNvPr id="52" name="Rectangle 51">
              <a:extLst>
                <a:ext uri="{FF2B5EF4-FFF2-40B4-BE49-F238E27FC236}">
                  <a16:creationId xmlns="" xmlns:a16="http://schemas.microsoft.com/office/drawing/2014/main" id="{C6ADCF5B-3D23-42D5-9748-73985991A10A}"/>
                </a:ext>
              </a:extLst>
            </p:cNvPr>
            <p:cNvSpPr/>
            <p:nvPr/>
          </p:nvSpPr>
          <p:spPr>
            <a:xfrm>
              <a:off x="9868786"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defTabSz="685054">
                <a:defRPr/>
              </a:pPr>
              <a:r>
                <a:rPr lang="en-US" sz="825" dirty="0">
                  <a:solidFill>
                    <a:srgbClr val="53565A"/>
                  </a:solidFill>
                  <a:ea typeface="PMingLiU" panose="02020500000000000000" pitchFamily="18" charset="-120"/>
                  <a:cs typeface="Times New Roman" panose="02020603050405020304" pitchFamily="18" charset="0"/>
                </a:rPr>
                <a:t>Manage assets deployed across public and private cloud environments</a:t>
              </a:r>
              <a:endParaRPr lang="en-GB" sz="825" kern="0" dirty="0">
                <a:solidFill>
                  <a:srgbClr val="1F2A44"/>
                </a:solidFill>
              </a:endParaRPr>
            </a:p>
          </p:txBody>
        </p:sp>
        <p:sp>
          <p:nvSpPr>
            <p:cNvPr id="56" name="Rectangle 55">
              <a:extLst>
                <a:ext uri="{FF2B5EF4-FFF2-40B4-BE49-F238E27FC236}">
                  <a16:creationId xmlns="" xmlns:a16="http://schemas.microsoft.com/office/drawing/2014/main" id="{DE52275F-2B78-4182-84E6-128DD1E80225}"/>
                </a:ext>
              </a:extLst>
            </p:cNvPr>
            <p:cNvSpPr/>
            <p:nvPr/>
          </p:nvSpPr>
          <p:spPr>
            <a:xfrm>
              <a:off x="9883709" y="4392037"/>
              <a:ext cx="177554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a:lnSpc>
                  <a:spcPct val="107000"/>
                </a:lnSpc>
                <a:buClr>
                  <a:srgbClr val="FFC000"/>
                </a:buClr>
              </a:pPr>
              <a:r>
                <a:rPr lang="en-US" sz="825" dirty="0">
                  <a:solidFill>
                    <a:srgbClr val="53565A"/>
                  </a:solidFill>
                  <a:ea typeface="PMingLiU" panose="02020500000000000000" pitchFamily="18" charset="-120"/>
                  <a:cs typeface="Times New Roman" panose="02020603050405020304" pitchFamily="18" charset="0"/>
                </a:rPr>
                <a:t>End-to-end across apps, middleware and databases</a:t>
              </a:r>
            </a:p>
          </p:txBody>
        </p:sp>
        <p:sp>
          <p:nvSpPr>
            <p:cNvPr id="63" name="Rectangle 62"/>
            <p:cNvSpPr/>
            <p:nvPr/>
          </p:nvSpPr>
          <p:spPr>
            <a:xfrm>
              <a:off x="9883710" y="3014424"/>
              <a:ext cx="1766161" cy="630941"/>
            </a:xfrm>
            <a:prstGeom prst="rect">
              <a:avLst/>
            </a:prstGeom>
          </p:spPr>
          <p:txBody>
            <a:bodyPr wrap="square">
              <a:spAutoFit/>
            </a:bodyPr>
            <a:lstStyle/>
            <a:p>
              <a:pPr algn="ctr"/>
              <a:r>
                <a:rPr lang="en-US" sz="825" dirty="0">
                  <a:solidFill>
                    <a:srgbClr val="1F2A44"/>
                  </a:solidFill>
                  <a:latin typeface="Corbel"/>
                </a:rPr>
                <a:t>Single portal service includes Service Desk, Support and Maintenance </a:t>
              </a:r>
            </a:p>
          </p:txBody>
        </p:sp>
      </p:grpSp>
      <p:grpSp>
        <p:nvGrpSpPr>
          <p:cNvPr id="28" name="Group 27"/>
          <p:cNvGrpSpPr/>
          <p:nvPr/>
        </p:nvGrpSpPr>
        <p:grpSpPr>
          <a:xfrm>
            <a:off x="4606955" y="1366088"/>
            <a:ext cx="1345514" cy="2065981"/>
            <a:chOff x="6142606" y="2271394"/>
            <a:chExt cx="1794019" cy="2754641"/>
          </a:xfrm>
        </p:grpSpPr>
        <p:grpSp>
          <p:nvGrpSpPr>
            <p:cNvPr id="27" name="Group 26"/>
            <p:cNvGrpSpPr/>
            <p:nvPr/>
          </p:nvGrpSpPr>
          <p:grpSpPr>
            <a:xfrm>
              <a:off x="6142606" y="2320556"/>
              <a:ext cx="1794019" cy="2705479"/>
              <a:chOff x="6142606" y="2320556"/>
              <a:chExt cx="1794019" cy="2705479"/>
            </a:xfrm>
          </p:grpSpPr>
          <p:sp>
            <p:nvSpPr>
              <p:cNvPr id="42" name="Rectangle 41">
                <a:extLst>
                  <a:ext uri="{FF2B5EF4-FFF2-40B4-BE49-F238E27FC236}">
                    <a16:creationId xmlns="" xmlns:a16="http://schemas.microsoft.com/office/drawing/2014/main" id="{728C835E-CAB4-4A4B-B798-504CC8F8BB99}"/>
                  </a:ext>
                </a:extLst>
              </p:cNvPr>
              <p:cNvSpPr/>
              <p:nvPr/>
            </p:nvSpPr>
            <p:spPr>
              <a:xfrm>
                <a:off x="6142606" y="232055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defTabSz="256979">
                  <a:defRPr/>
                </a:pPr>
                <a:endParaRPr lang="fr-FR" sz="825" kern="0" dirty="0">
                  <a:solidFill>
                    <a:srgbClr val="FF0000"/>
                  </a:solidFill>
                  <a:cs typeface="Arial" panose="020B0604020202020204" pitchFamily="34" charset="0"/>
                </a:endParaRPr>
              </a:p>
            </p:txBody>
          </p:sp>
          <p:sp>
            <p:nvSpPr>
              <p:cNvPr id="46" name="Rectangle 45">
                <a:extLst>
                  <a:ext uri="{FF2B5EF4-FFF2-40B4-BE49-F238E27FC236}">
                    <a16:creationId xmlns="" xmlns:a16="http://schemas.microsoft.com/office/drawing/2014/main" id="{73F43328-C4A4-4822-9BE8-6C27D134A8FA}"/>
                  </a:ext>
                </a:extLst>
              </p:cNvPr>
              <p:cNvSpPr/>
              <p:nvPr/>
            </p:nvSpPr>
            <p:spPr>
              <a:xfrm>
                <a:off x="6153153" y="2990866"/>
                <a:ext cx="1772078"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defTabSz="256979">
                  <a:defRPr/>
                </a:pPr>
                <a:r>
                  <a:rPr lang="en-US" sz="825" kern="0" dirty="0">
                    <a:solidFill>
                      <a:srgbClr val="1F2A44"/>
                    </a:solidFill>
                    <a:cs typeface="Arial" panose="020B0604020202020204" pitchFamily="34" charset="0"/>
                  </a:rPr>
                  <a:t>Old Database to New Database Migration</a:t>
                </a:r>
                <a:endParaRPr lang="fr-FR" sz="825" kern="0" dirty="0">
                  <a:solidFill>
                    <a:srgbClr val="1F2A44"/>
                  </a:solidFill>
                  <a:cs typeface="Arial" panose="020B0604020202020204" pitchFamily="34" charset="0"/>
                </a:endParaRPr>
              </a:p>
            </p:txBody>
          </p:sp>
          <p:sp>
            <p:nvSpPr>
              <p:cNvPr id="50" name="Rectangle 49">
                <a:extLst>
                  <a:ext uri="{FF2B5EF4-FFF2-40B4-BE49-F238E27FC236}">
                    <a16:creationId xmlns="" xmlns:a16="http://schemas.microsoft.com/office/drawing/2014/main" id="{EDD066B4-4DCD-448F-B59B-81E26FC786A4}"/>
                  </a:ext>
                </a:extLst>
              </p:cNvPr>
              <p:cNvSpPr/>
              <p:nvPr/>
            </p:nvSpPr>
            <p:spPr>
              <a:xfrm>
                <a:off x="6142606" y="369063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defTabSz="256979">
                  <a:defRPr/>
                </a:pPr>
                <a:r>
                  <a:rPr lang="en-US" sz="825" kern="0" dirty="0">
                    <a:solidFill>
                      <a:srgbClr val="1F2A44"/>
                    </a:solidFill>
                    <a:cs typeface="Arial" panose="020B0604020202020204" pitchFamily="34" charset="0"/>
                  </a:rPr>
                  <a:t>Source Data to Target Data Migration, Translation and Archival </a:t>
                </a:r>
                <a:endParaRPr lang="fr-FR" sz="825" kern="0" dirty="0">
                  <a:solidFill>
                    <a:srgbClr val="1F2A44"/>
                  </a:solidFill>
                  <a:cs typeface="Arial" panose="020B0604020202020204" pitchFamily="34" charset="0"/>
                </a:endParaRPr>
              </a:p>
            </p:txBody>
          </p:sp>
          <p:sp>
            <p:nvSpPr>
              <p:cNvPr id="54" name="Rectangle 53">
                <a:extLst>
                  <a:ext uri="{FF2B5EF4-FFF2-40B4-BE49-F238E27FC236}">
                    <a16:creationId xmlns="" xmlns:a16="http://schemas.microsoft.com/office/drawing/2014/main" id="{50B04FA9-FCCB-4C47-8709-EE28F0042558}"/>
                  </a:ext>
                </a:extLst>
              </p:cNvPr>
              <p:cNvSpPr/>
              <p:nvPr/>
            </p:nvSpPr>
            <p:spPr>
              <a:xfrm>
                <a:off x="6157529" y="4378754"/>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pPr algn="ctr" defTabSz="256979">
                  <a:defRPr/>
                </a:pPr>
                <a:r>
                  <a:rPr lang="fr-FR" sz="825" kern="0" dirty="0">
                    <a:solidFill>
                      <a:srgbClr val="1F2A44"/>
                    </a:solidFill>
                    <a:cs typeface="Arial" panose="020B0604020202020204" pitchFamily="34" charset="0"/>
                  </a:rPr>
                  <a:t>Microsoft Azure EA/PAYG to CSP</a:t>
                </a:r>
              </a:p>
              <a:p>
                <a:pPr algn="ctr" defTabSz="256979">
                  <a:defRPr/>
                </a:pPr>
                <a:endParaRPr lang="fr-FR" sz="825" kern="0" dirty="0">
                  <a:solidFill>
                    <a:srgbClr val="1F2A44"/>
                  </a:solidFill>
                  <a:cs typeface="Arial" panose="020B0604020202020204" pitchFamily="34" charset="0"/>
                </a:endParaRPr>
              </a:p>
            </p:txBody>
          </p:sp>
        </p:grpSp>
        <p:sp>
          <p:nvSpPr>
            <p:cNvPr id="11" name="Rectangle 10"/>
            <p:cNvSpPr/>
            <p:nvPr/>
          </p:nvSpPr>
          <p:spPr>
            <a:xfrm>
              <a:off x="6144435" y="2271394"/>
              <a:ext cx="1691954" cy="800219"/>
            </a:xfrm>
            <a:prstGeom prst="rect">
              <a:avLst/>
            </a:prstGeom>
          </p:spPr>
          <p:txBody>
            <a:bodyPr wrap="square">
              <a:spAutoFit/>
            </a:bodyPr>
            <a:lstStyle/>
            <a:p>
              <a:pPr algn="ctr"/>
              <a:r>
                <a:rPr lang="en-US" sz="825" dirty="0">
                  <a:solidFill>
                    <a:srgbClr val="1F2A44"/>
                  </a:solidFill>
                  <a:latin typeface="Corbel"/>
                </a:rPr>
                <a:t>App migrations to, from and within public (AWS/Azure), private, hybrid cloud</a:t>
              </a:r>
            </a:p>
          </p:txBody>
        </p:sp>
      </p:grpSp>
      <p:grpSp>
        <p:nvGrpSpPr>
          <p:cNvPr id="30" name="Group 29"/>
          <p:cNvGrpSpPr/>
          <p:nvPr/>
        </p:nvGrpSpPr>
        <p:grpSpPr>
          <a:xfrm>
            <a:off x="884745" y="3695585"/>
            <a:ext cx="7111723" cy="882319"/>
            <a:chOff x="1179659" y="5145163"/>
            <a:chExt cx="9482297" cy="1176425"/>
          </a:xfrm>
        </p:grpSpPr>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659" y="5317374"/>
              <a:ext cx="1243850" cy="832007"/>
            </a:xfrm>
            <a:prstGeom prst="rect">
              <a:avLst/>
            </a:prstGeom>
          </p:spPr>
        </p:pic>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8910" y="5253828"/>
              <a:ext cx="1703214" cy="909860"/>
            </a:xfrm>
            <a:prstGeom prst="rect">
              <a:avLst/>
            </a:prstGeom>
          </p:spPr>
        </p:pic>
        <p:pic>
          <p:nvPicPr>
            <p:cNvPr id="74" name="Picture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6172" y="5371029"/>
              <a:ext cx="1294098" cy="724695"/>
            </a:xfrm>
            <a:prstGeom prst="rect">
              <a:avLst/>
            </a:prstGeom>
          </p:spPr>
        </p:pic>
        <p:pic>
          <p:nvPicPr>
            <p:cNvPr id="76" name="Picture 7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687334" y="5288159"/>
              <a:ext cx="1446584" cy="890434"/>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3759" y="5145163"/>
              <a:ext cx="1215422" cy="1176425"/>
            </a:xfrm>
            <a:prstGeom prst="rect">
              <a:avLst/>
            </a:prstGeom>
          </p:spPr>
        </p:pic>
        <p:pic>
          <p:nvPicPr>
            <p:cNvPr id="79" name="Picture 7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669022" y="5525628"/>
              <a:ext cx="802132" cy="380270"/>
            </a:xfrm>
            <a:prstGeom prst="rect">
              <a:avLst/>
            </a:prstGeom>
          </p:spPr>
        </p:pic>
        <p:pic>
          <p:nvPicPr>
            <p:cNvPr id="29" name="Picture 28"/>
            <p:cNvPicPr>
              <a:picLocks noChangeAspect="1"/>
            </p:cNvPicPr>
            <p:nvPr/>
          </p:nvPicPr>
          <p:blipFill rotWithShape="1">
            <a:blip r:embed="rId9" cstate="print">
              <a:extLst>
                <a:ext uri="{28A0092B-C50C-407E-A947-70E740481C1C}">
                  <a14:useLocalDpi xmlns:a14="http://schemas.microsoft.com/office/drawing/2010/main" val="0"/>
                </a:ext>
              </a:extLst>
            </a:blip>
            <a:srcRect t="20010" b="20096"/>
            <a:stretch/>
          </p:blipFill>
          <p:spPr>
            <a:xfrm>
              <a:off x="9633256" y="5574256"/>
              <a:ext cx="1028700" cy="426727"/>
            </a:xfrm>
            <a:prstGeom prst="rect">
              <a:avLst/>
            </a:prstGeom>
          </p:spPr>
        </p:pic>
      </p:grpSp>
    </p:spTree>
    <p:extLst>
      <p:ext uri="{BB962C8B-B14F-4D97-AF65-F5344CB8AC3E}">
        <p14:creationId xmlns:p14="http://schemas.microsoft.com/office/powerpoint/2010/main" val="19367785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50" presetClass="entr" presetSubtype="0"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3"/>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par>
                                <p:cTn id="22" presetID="2" presetClass="entr" presetSubtype="8"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0-#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500"/>
                                        <p:tgtEl>
                                          <p:spTgt spid="16">
                                            <p:txEl>
                                              <p:pRg st="0" end="0"/>
                                            </p:txEl>
                                          </p:spTgt>
                                        </p:tgtEl>
                                      </p:cBhvr>
                                    </p:animEffect>
                                  </p:childTnLst>
                                </p:cTn>
                              </p:par>
                              <p:par>
                                <p:cTn id="29" presetID="50" presetClass="entr" presetSubtype="0" decel="100000" fill="hold" grpId="0" nodeType="withEffect">
                                  <p:stCondLst>
                                    <p:cond delay="10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strVal val="#ppt_w+.3"/>
                                          </p:val>
                                        </p:tav>
                                        <p:tav tm="100000">
                                          <p:val>
                                            <p:strVal val="#ppt_w"/>
                                          </p:val>
                                        </p:tav>
                                      </p:tavLst>
                                    </p:anim>
                                    <p:anim calcmode="lin" valueType="num">
                                      <p:cBhvr>
                                        <p:cTn id="32" dur="1000" fill="hold"/>
                                        <p:tgtEl>
                                          <p:spTgt spid="18"/>
                                        </p:tgtEl>
                                        <p:attrNameLst>
                                          <p:attrName>ppt_h</p:attrName>
                                        </p:attrNameLst>
                                      </p:cBhvr>
                                      <p:tavLst>
                                        <p:tav tm="0">
                                          <p:val>
                                            <p:strVal val="#ppt_h"/>
                                          </p:val>
                                        </p:tav>
                                        <p:tav tm="100000">
                                          <p:val>
                                            <p:strVal val="#ppt_h"/>
                                          </p:val>
                                        </p:tav>
                                      </p:tavLst>
                                    </p:anim>
                                    <p:animEffect transition="in" filter="fade">
                                      <p:cBhvr>
                                        <p:cTn id="33" dur="1000"/>
                                        <p:tgtEl>
                                          <p:spTgt spid="18"/>
                                        </p:tgtEl>
                                      </p:cBhvr>
                                    </p:animEffect>
                                  </p:childTnLst>
                                </p:cTn>
                              </p:par>
                              <p:par>
                                <p:cTn id="34" presetID="2" presetClass="entr" presetSubtype="8" fill="hold" grpId="0" nodeType="withEffect">
                                  <p:stCondLst>
                                    <p:cond delay="10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150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par>
                                <p:cTn id="41" presetID="50" presetClass="entr" presetSubtype="0" decel="100000" fill="hold" grpId="0" nodeType="withEffect">
                                  <p:stCondLst>
                                    <p:cond delay="15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strVal val="#ppt_w+.3"/>
                                          </p:val>
                                        </p:tav>
                                        <p:tav tm="100000">
                                          <p:val>
                                            <p:strVal val="#ppt_w"/>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animEffect transition="in" filter="fade">
                                      <p:cBhvr>
                                        <p:cTn id="45" dur="1000"/>
                                        <p:tgtEl>
                                          <p:spTgt spid="21"/>
                                        </p:tgtEl>
                                      </p:cBhvr>
                                    </p:animEffect>
                                  </p:childTnLst>
                                </p:cTn>
                              </p:par>
                              <p:par>
                                <p:cTn id="46" presetID="2" presetClass="entr" presetSubtype="8" fill="hold" grpId="0" nodeType="withEffect">
                                  <p:stCondLst>
                                    <p:cond delay="15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200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fade">
                                      <p:cBhvr>
                                        <p:cTn id="52" dur="500"/>
                                        <p:tgtEl>
                                          <p:spTgt spid="22">
                                            <p:txEl>
                                              <p:pRg st="0" end="0"/>
                                            </p:txEl>
                                          </p:spTgt>
                                        </p:tgtEl>
                                      </p:cBhvr>
                                    </p:animEffect>
                                  </p:childTnLst>
                                </p:cTn>
                              </p:par>
                              <p:par>
                                <p:cTn id="53" presetID="50" presetClass="entr" presetSubtype="0" decel="100000" fill="hold" grpId="0" nodeType="withEffect">
                                  <p:stCondLst>
                                    <p:cond delay="200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strVal val="#ppt_w+.3"/>
                                          </p:val>
                                        </p:tav>
                                        <p:tav tm="100000">
                                          <p:val>
                                            <p:strVal val="#ppt_w"/>
                                          </p:val>
                                        </p:tav>
                                      </p:tavLst>
                                    </p:anim>
                                    <p:anim calcmode="lin" valueType="num">
                                      <p:cBhvr>
                                        <p:cTn id="56" dur="1000" fill="hold"/>
                                        <p:tgtEl>
                                          <p:spTgt spid="24"/>
                                        </p:tgtEl>
                                        <p:attrNameLst>
                                          <p:attrName>ppt_h</p:attrName>
                                        </p:attrNameLst>
                                      </p:cBhvr>
                                      <p:tavLst>
                                        <p:tav tm="0">
                                          <p:val>
                                            <p:strVal val="#ppt_h"/>
                                          </p:val>
                                        </p:tav>
                                        <p:tav tm="100000">
                                          <p:val>
                                            <p:strVal val="#ppt_h"/>
                                          </p:val>
                                        </p:tav>
                                      </p:tavLst>
                                    </p:anim>
                                    <p:animEffect transition="in" filter="fade">
                                      <p:cBhvr>
                                        <p:cTn id="57" dur="1000"/>
                                        <p:tgtEl>
                                          <p:spTgt spid="24"/>
                                        </p:tgtEl>
                                      </p:cBhvr>
                                    </p:animEffect>
                                  </p:childTnLst>
                                </p:cTn>
                              </p:par>
                              <p:par>
                                <p:cTn id="58" presetID="2" presetClass="entr" presetSubtype="8" fill="hold" grpId="0" nodeType="withEffect">
                                  <p:stCondLst>
                                    <p:cond delay="20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750" fill="hold"/>
                                        <p:tgtEl>
                                          <p:spTgt spid="23"/>
                                        </p:tgtEl>
                                        <p:attrNameLst>
                                          <p:attrName>ppt_x</p:attrName>
                                        </p:attrNameLst>
                                      </p:cBhvr>
                                      <p:tavLst>
                                        <p:tav tm="0">
                                          <p:val>
                                            <p:strVal val="0-#ppt_w/2"/>
                                          </p:val>
                                        </p:tav>
                                        <p:tav tm="100000">
                                          <p:val>
                                            <p:strVal val="#ppt_x"/>
                                          </p:val>
                                        </p:tav>
                                      </p:tavLst>
                                    </p:anim>
                                    <p:anim calcmode="lin" valueType="num">
                                      <p:cBhvr additive="base">
                                        <p:cTn id="61" dur="750" fill="hold"/>
                                        <p:tgtEl>
                                          <p:spTgt spid="23"/>
                                        </p:tgtEl>
                                        <p:attrNameLst>
                                          <p:attrName>ppt_y</p:attrName>
                                        </p:attrNameLst>
                                      </p:cBhvr>
                                      <p:tavLst>
                                        <p:tav tm="0">
                                          <p:val>
                                            <p:strVal val="#ppt_y"/>
                                          </p:val>
                                        </p:tav>
                                        <p:tav tm="100000">
                                          <p:val>
                                            <p:strVal val="#ppt_y"/>
                                          </p:val>
                                        </p:tav>
                                      </p:tavLst>
                                    </p:anim>
                                  </p:childTnLst>
                                </p:cTn>
                              </p:par>
                              <p:par>
                                <p:cTn id="62" presetID="10" presetClass="entr" presetSubtype="0" fill="hold" grpId="0" nodeType="withEffect">
                                  <p:stCondLst>
                                    <p:cond delay="250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fade">
                                      <p:cBhvr>
                                        <p:cTn id="64" dur="500"/>
                                        <p:tgtEl>
                                          <p:spTgt spid="25">
                                            <p:txEl>
                                              <p:pRg st="0" end="0"/>
                                            </p:txEl>
                                          </p:spTgt>
                                        </p:tgtEl>
                                      </p:cBhvr>
                                    </p:animEffect>
                                  </p:childTnLst>
                                </p:cTn>
                              </p:par>
                              <p:par>
                                <p:cTn id="65" presetID="55" presetClass="entr" presetSubtype="0" fill="hold" grpId="0" nodeType="withEffect">
                                  <p:stCondLst>
                                    <p:cond delay="3250"/>
                                  </p:stCondLst>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ppt_w</p:attrName>
                                        </p:attrNameLst>
                                      </p:cBhvr>
                                      <p:tavLst>
                                        <p:tav tm="0">
                                          <p:val>
                                            <p:strVal val="#ppt_w*0.70"/>
                                          </p:val>
                                        </p:tav>
                                        <p:tav tm="100000">
                                          <p:val>
                                            <p:strVal val="#ppt_w"/>
                                          </p:val>
                                        </p:tav>
                                      </p:tavLst>
                                    </p:anim>
                                    <p:anim calcmode="lin" valueType="num">
                                      <p:cBhvr>
                                        <p:cTn id="68" dur="1000" fill="hold"/>
                                        <p:tgtEl>
                                          <p:spTgt spid="3"/>
                                        </p:tgtEl>
                                        <p:attrNameLst>
                                          <p:attrName>ppt_h</p:attrName>
                                        </p:attrNameLst>
                                      </p:cBhvr>
                                      <p:tavLst>
                                        <p:tav tm="0">
                                          <p:val>
                                            <p:strVal val="#ppt_h"/>
                                          </p:val>
                                        </p:tav>
                                        <p:tav tm="100000">
                                          <p:val>
                                            <p:strVal val="#ppt_h"/>
                                          </p:val>
                                        </p:tav>
                                      </p:tavLst>
                                    </p:anim>
                                    <p:animEffect transition="in" filter="fade">
                                      <p:cBhvr>
                                        <p:cTn id="69" dur="1000"/>
                                        <p:tgtEl>
                                          <p:spTgt spid="3"/>
                                        </p:tgtEl>
                                      </p:cBhvr>
                                    </p:animEffect>
                                  </p:childTnLst>
                                </p:cTn>
                              </p:par>
                              <p:par>
                                <p:cTn id="70" presetID="55" presetClass="entr" presetSubtype="0" fill="hold" grpId="0" nodeType="withEffect">
                                  <p:stCondLst>
                                    <p:cond delay="3250"/>
                                  </p:stCondLst>
                                  <p:childTnLst>
                                    <p:set>
                                      <p:cBhvr>
                                        <p:cTn id="71" dur="1" fill="hold">
                                          <p:stCondLst>
                                            <p:cond delay="0"/>
                                          </p:stCondLst>
                                        </p:cTn>
                                        <p:tgtEl>
                                          <p:spTgt spid="4"/>
                                        </p:tgtEl>
                                        <p:attrNameLst>
                                          <p:attrName>style.visibility</p:attrName>
                                        </p:attrNameLst>
                                      </p:cBhvr>
                                      <p:to>
                                        <p:strVal val="visible"/>
                                      </p:to>
                                    </p:set>
                                    <p:anim calcmode="lin" valueType="num">
                                      <p:cBhvr>
                                        <p:cTn id="72" dur="1000" fill="hold"/>
                                        <p:tgtEl>
                                          <p:spTgt spid="4"/>
                                        </p:tgtEl>
                                        <p:attrNameLst>
                                          <p:attrName>ppt_w</p:attrName>
                                        </p:attrNameLst>
                                      </p:cBhvr>
                                      <p:tavLst>
                                        <p:tav tm="0">
                                          <p:val>
                                            <p:strVal val="#ppt_w*0.70"/>
                                          </p:val>
                                        </p:tav>
                                        <p:tav tm="100000">
                                          <p:val>
                                            <p:strVal val="#ppt_w"/>
                                          </p:val>
                                        </p:tav>
                                      </p:tavLst>
                                    </p:anim>
                                    <p:anim calcmode="lin" valueType="num">
                                      <p:cBhvr>
                                        <p:cTn id="73" dur="1000" fill="hold"/>
                                        <p:tgtEl>
                                          <p:spTgt spid="4"/>
                                        </p:tgtEl>
                                        <p:attrNameLst>
                                          <p:attrName>ppt_h</p:attrName>
                                        </p:attrNameLst>
                                      </p:cBhvr>
                                      <p:tavLst>
                                        <p:tav tm="0">
                                          <p:val>
                                            <p:strVal val="#ppt_h"/>
                                          </p:val>
                                        </p:tav>
                                        <p:tav tm="100000">
                                          <p:val>
                                            <p:strVal val="#ppt_h"/>
                                          </p:val>
                                        </p:tav>
                                      </p:tavLst>
                                    </p:anim>
                                    <p:animEffect transition="in" filter="fade">
                                      <p:cBhvr>
                                        <p:cTn id="74" dur="1000"/>
                                        <p:tgtEl>
                                          <p:spTgt spid="4"/>
                                        </p:tgtEl>
                                      </p:cBhvr>
                                    </p:animEffect>
                                  </p:childTnLst>
                                </p:cTn>
                              </p:par>
                              <p:par>
                                <p:cTn id="75" presetID="55" presetClass="entr" presetSubtype="0" fill="hold" grpId="0" nodeType="withEffect">
                                  <p:stCondLst>
                                    <p:cond delay="3250"/>
                                  </p:stCondLst>
                                  <p:childTnLst>
                                    <p:set>
                                      <p:cBhvr>
                                        <p:cTn id="76" dur="1" fill="hold">
                                          <p:stCondLst>
                                            <p:cond delay="0"/>
                                          </p:stCondLst>
                                        </p:cTn>
                                        <p:tgtEl>
                                          <p:spTgt spid="5"/>
                                        </p:tgtEl>
                                        <p:attrNameLst>
                                          <p:attrName>style.visibility</p:attrName>
                                        </p:attrNameLst>
                                      </p:cBhvr>
                                      <p:to>
                                        <p:strVal val="visible"/>
                                      </p:to>
                                    </p:set>
                                    <p:anim calcmode="lin" valueType="num">
                                      <p:cBhvr>
                                        <p:cTn id="77" dur="1000" fill="hold"/>
                                        <p:tgtEl>
                                          <p:spTgt spid="5"/>
                                        </p:tgtEl>
                                        <p:attrNameLst>
                                          <p:attrName>ppt_w</p:attrName>
                                        </p:attrNameLst>
                                      </p:cBhvr>
                                      <p:tavLst>
                                        <p:tav tm="0">
                                          <p:val>
                                            <p:strVal val="#ppt_w*0.70"/>
                                          </p:val>
                                        </p:tav>
                                        <p:tav tm="100000">
                                          <p:val>
                                            <p:strVal val="#ppt_w"/>
                                          </p:val>
                                        </p:tav>
                                      </p:tavLst>
                                    </p:anim>
                                    <p:anim calcmode="lin" valueType="num">
                                      <p:cBhvr>
                                        <p:cTn id="78" dur="1000" fill="hold"/>
                                        <p:tgtEl>
                                          <p:spTgt spid="5"/>
                                        </p:tgtEl>
                                        <p:attrNameLst>
                                          <p:attrName>ppt_h</p:attrName>
                                        </p:attrNameLst>
                                      </p:cBhvr>
                                      <p:tavLst>
                                        <p:tav tm="0">
                                          <p:val>
                                            <p:strVal val="#ppt_h"/>
                                          </p:val>
                                        </p:tav>
                                        <p:tav tm="100000">
                                          <p:val>
                                            <p:strVal val="#ppt_h"/>
                                          </p:val>
                                        </p:tav>
                                      </p:tavLst>
                                    </p:anim>
                                    <p:animEffect transition="in" filter="fade">
                                      <p:cBhvr>
                                        <p:cTn id="79" dur="1000"/>
                                        <p:tgtEl>
                                          <p:spTgt spid="5"/>
                                        </p:tgtEl>
                                      </p:cBhvr>
                                    </p:animEffect>
                                  </p:childTnLst>
                                </p:cTn>
                              </p:par>
                              <p:par>
                                <p:cTn id="80" presetID="55" presetClass="entr" presetSubtype="0" fill="hold" grpId="0" nodeType="withEffect">
                                  <p:stCondLst>
                                    <p:cond delay="3250"/>
                                  </p:stCondLst>
                                  <p:childTnLst>
                                    <p:set>
                                      <p:cBhvr>
                                        <p:cTn id="81" dur="1" fill="hold">
                                          <p:stCondLst>
                                            <p:cond delay="0"/>
                                          </p:stCondLst>
                                        </p:cTn>
                                        <p:tgtEl>
                                          <p:spTgt spid="6"/>
                                        </p:tgtEl>
                                        <p:attrNameLst>
                                          <p:attrName>style.visibility</p:attrName>
                                        </p:attrNameLst>
                                      </p:cBhvr>
                                      <p:to>
                                        <p:strVal val="visible"/>
                                      </p:to>
                                    </p:set>
                                    <p:anim calcmode="lin" valueType="num">
                                      <p:cBhvr>
                                        <p:cTn id="82" dur="1000" fill="hold"/>
                                        <p:tgtEl>
                                          <p:spTgt spid="6"/>
                                        </p:tgtEl>
                                        <p:attrNameLst>
                                          <p:attrName>ppt_w</p:attrName>
                                        </p:attrNameLst>
                                      </p:cBhvr>
                                      <p:tavLst>
                                        <p:tav tm="0">
                                          <p:val>
                                            <p:strVal val="#ppt_w*0.70"/>
                                          </p:val>
                                        </p:tav>
                                        <p:tav tm="100000">
                                          <p:val>
                                            <p:strVal val="#ppt_w"/>
                                          </p:val>
                                        </p:tav>
                                      </p:tavLst>
                                    </p:anim>
                                    <p:anim calcmode="lin" valueType="num">
                                      <p:cBhvr>
                                        <p:cTn id="83" dur="1000" fill="hold"/>
                                        <p:tgtEl>
                                          <p:spTgt spid="6"/>
                                        </p:tgtEl>
                                        <p:attrNameLst>
                                          <p:attrName>ppt_h</p:attrName>
                                        </p:attrNameLst>
                                      </p:cBhvr>
                                      <p:tavLst>
                                        <p:tav tm="0">
                                          <p:val>
                                            <p:strVal val="#ppt_h"/>
                                          </p:val>
                                        </p:tav>
                                        <p:tav tm="100000">
                                          <p:val>
                                            <p:strVal val="#ppt_h"/>
                                          </p:val>
                                        </p:tav>
                                      </p:tavLst>
                                    </p:anim>
                                    <p:animEffect transition="in" filter="fade">
                                      <p:cBhvr>
                                        <p:cTn id="84" dur="1000"/>
                                        <p:tgtEl>
                                          <p:spTgt spid="6"/>
                                        </p:tgtEl>
                                      </p:cBhvr>
                                    </p:animEffect>
                                  </p:childTnLst>
                                </p:cTn>
                              </p:par>
                            </p:childTnLst>
                          </p:cTn>
                        </p:par>
                        <p:par>
                          <p:cTn id="85" fill="hold">
                            <p:stCondLst>
                              <p:cond delay="4250"/>
                            </p:stCondLst>
                            <p:childTnLst>
                              <p:par>
                                <p:cTn id="86" presetID="22" presetClass="entr" presetSubtype="1" fill="hold" nodeType="after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wipe(up)">
                                      <p:cBhvr>
                                        <p:cTn id="88" dur="1000"/>
                                        <p:tgtEl>
                                          <p:spTgt spid="65"/>
                                        </p:tgtEl>
                                      </p:cBhvr>
                                    </p:animEffect>
                                  </p:childTnLst>
                                </p:cTn>
                              </p:par>
                            </p:childTnLst>
                          </p:cTn>
                        </p:par>
                        <p:par>
                          <p:cTn id="89" fill="hold">
                            <p:stCondLst>
                              <p:cond delay="5250"/>
                            </p:stCondLst>
                            <p:childTnLst>
                              <p:par>
                                <p:cTn id="90" presetID="22" presetClass="entr" presetSubtype="1"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up)">
                                      <p:cBhvr>
                                        <p:cTn id="92" dur="1000"/>
                                        <p:tgtEl>
                                          <p:spTgt spid="28"/>
                                        </p:tgtEl>
                                      </p:cBhvr>
                                    </p:animEffect>
                                  </p:childTnLst>
                                </p:cTn>
                              </p:par>
                            </p:childTnLst>
                          </p:cTn>
                        </p:par>
                        <p:par>
                          <p:cTn id="93" fill="hold">
                            <p:stCondLst>
                              <p:cond delay="6250"/>
                            </p:stCondLst>
                            <p:childTnLst>
                              <p:par>
                                <p:cTn id="94" presetID="22" presetClass="entr" presetSubtype="1"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wipe(up)">
                                      <p:cBhvr>
                                        <p:cTn id="96" dur="1000"/>
                                        <p:tgtEl>
                                          <p:spTgt spid="68"/>
                                        </p:tgtEl>
                                      </p:cBhvr>
                                    </p:animEffect>
                                  </p:childTnLst>
                                </p:cTn>
                              </p:par>
                            </p:childTnLst>
                          </p:cTn>
                        </p:par>
                        <p:par>
                          <p:cTn id="97" fill="hold">
                            <p:stCondLst>
                              <p:cond delay="7250"/>
                            </p:stCondLst>
                            <p:childTnLst>
                              <p:par>
                                <p:cTn id="98" presetID="22" presetClass="entr" presetSubtype="1" fill="hold"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wipe(up)">
                                      <p:cBhvr>
                                        <p:cTn id="100"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build="p">
        <p:tmplLst>
          <p:tmpl lvl="1">
            <p:tnLst>
              <p:par>
                <p:cTn presetID="10" presetClass="entr" presetSubtype="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animBg="1"/>
      <p:bldP spid="15" grpId="0" animBg="1"/>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build="p">
        <p:tmplLst>
          <p:tmpl lvl="1">
            <p:tnLst>
              <p:par>
                <p:cTn presetID="10"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P spid="21" grpId="0" animBg="1"/>
      <p:bldP spid="22" grpId="0" build="p">
        <p:tmplLst>
          <p:tmpl lvl="1">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animBg="1"/>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
</file>

<file path=ppt/theme/theme1.xml><?xml version="1.0" encoding="utf-8"?>
<a:theme xmlns:a="http://schemas.openxmlformats.org/drawingml/2006/main" name="Section Title">
  <a:themeElements>
    <a:clrScheme name="Tech Data 1">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8EB0"/>
      </a:hlink>
      <a:folHlink>
        <a:srgbClr val="0055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Blank Chart ">
  <a:themeElements>
    <a:clrScheme name="Tech Data 1">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8EB0"/>
      </a:hlink>
      <a:folHlink>
        <a:srgbClr val="0055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ables 1">
  <a:themeElements>
    <a:clrScheme name="Tech Data 1">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8EB0"/>
      </a:hlink>
      <a:folHlink>
        <a:srgbClr val="0055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ables 2">
  <a:themeElements>
    <a:clrScheme name="Tech Data 1">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8EB0"/>
      </a:hlink>
      <a:folHlink>
        <a:srgbClr val="0055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Text">
  <a:themeElements>
    <a:clrScheme name="Tech Data 1">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8EB0"/>
      </a:hlink>
      <a:folHlink>
        <a:srgbClr val="0055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 Pillars">
  <a:themeElements>
    <a:clrScheme name="Tech Data 1">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8EB0"/>
      </a:hlink>
      <a:folHlink>
        <a:srgbClr val="0055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Employee Profiles Group Pic">
  <a:themeElements>
    <a:clrScheme name="Tech Data 1">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8EB0"/>
      </a:hlink>
      <a:folHlink>
        <a:srgbClr val="0055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mployee Profile Single">
  <a:themeElements>
    <a:clrScheme name="Tech Data 1">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8EB0"/>
      </a:hlink>
      <a:folHlink>
        <a:srgbClr val="0055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harts Mini Pies Color v2">
  <a:themeElements>
    <a:clrScheme name="Tech Data 1">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8EB0"/>
      </a:hlink>
      <a:folHlink>
        <a:srgbClr val="0055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Hierarchy Chart">
  <a:themeElements>
    <a:clrScheme name="Tech Data 1">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8EB0"/>
      </a:hlink>
      <a:folHlink>
        <a:srgbClr val="0055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mart Art Placeholder">
  <a:themeElements>
    <a:clrScheme name="Tech Data 1">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8EB0"/>
      </a:hlink>
      <a:folHlink>
        <a:srgbClr val="0055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 Chart Comparison">
  <a:themeElements>
    <a:clrScheme name="Tech Data 1">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8EB0"/>
      </a:hlink>
      <a:folHlink>
        <a:srgbClr val="0055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SDocumentCategory xmlns="ef52e4f9-c312-4ce2-86fd-ad6b65174eb3" xsi:nil="true"/>
    <TSDatePublished xmlns="ef52e4f9-c312-4ce2-86fd-ad6b65174eb3">2017-06-20T06:00:00+00:00</TSDatePublished>
    <TSDepartment xmlns="ef52e4f9-c312-4ce2-86fd-ad6b65174eb3" xsi:nil="true"/>
    <PublishingContact xmlns="http://schemas.microsoft.com/sharepoint/v3">
      <UserInfo>
        <DisplayName/>
        <AccountId xsi:nil="true"/>
        <AccountType/>
      </UserInfo>
    </PublishingContact>
  </documentManagement>
</p:properties>
</file>

<file path=customXml/item2.xml><?xml version="1.0" encoding="utf-8"?>
<ct:contentTypeSchema xmlns:ct="http://schemas.microsoft.com/office/2006/metadata/contentType" xmlns:ma="http://schemas.microsoft.com/office/2006/metadata/properties/metaAttributes" ct:_="" ma:_="" ma:contentTypeName="TS Amer Document" ma:contentTypeID="0x010100FC6460BE901CA7488236F3EEC7352380004F72BCBCAB604C4FA3F682B90C34FF7C" ma:contentTypeVersion="12" ma:contentTypeDescription="" ma:contentTypeScope="" ma:versionID="9072b1a618df9ad1ba102d98f2f558b1">
  <xsd:schema xmlns:xsd="http://www.w3.org/2001/XMLSchema" xmlns:xs="http://www.w3.org/2001/XMLSchema" xmlns:p="http://schemas.microsoft.com/office/2006/metadata/properties" xmlns:ns1="http://schemas.microsoft.com/sharepoint/v3" xmlns:ns2="ef52e4f9-c312-4ce2-86fd-ad6b65174eb3" xmlns:ns4="5c9a85c5-4b56-473f-99f7-85afa6b1f0f6" targetNamespace="http://schemas.microsoft.com/office/2006/metadata/properties" ma:root="true" ma:fieldsID="326963090931776ba57e44f234a20660" ns1:_="" ns2:_="" ns4:_="">
    <xsd:import namespace="http://schemas.microsoft.com/sharepoint/v3"/>
    <xsd:import namespace="ef52e4f9-c312-4ce2-86fd-ad6b65174eb3"/>
    <xsd:import namespace="5c9a85c5-4b56-473f-99f7-85afa6b1f0f6"/>
    <xsd:element name="properties">
      <xsd:complexType>
        <xsd:sequence>
          <xsd:element name="documentManagement">
            <xsd:complexType>
              <xsd:all>
                <xsd:element ref="ns1:PublishingContact" minOccurs="0"/>
                <xsd:element ref="ns2:TSDatePublished" minOccurs="0"/>
                <xsd:element ref="ns2:TSDocumentCategory" minOccurs="0"/>
                <xsd:element ref="ns2:TSDepartment" minOccurs="0"/>
                <xsd:element ref="ns2:SharedWithUsers" minOccurs="0"/>
                <xsd:element ref="ns2:SharedWithDetails" minOccurs="0"/>
                <xsd:element ref="ns4:LastSharedByUser" minOccurs="0"/>
                <xsd:element ref="ns4: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 ma:index="2"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f52e4f9-c312-4ce2-86fd-ad6b65174eb3" elementFormDefault="qualified">
    <xsd:import namespace="http://schemas.microsoft.com/office/2006/documentManagement/types"/>
    <xsd:import namespace="http://schemas.microsoft.com/office/infopath/2007/PartnerControls"/>
    <xsd:element name="TSDatePublished" ma:index="3" nillable="true" ma:displayName="Date Published" ma:default="[today]" ma:format="DateOnly" ma:internalName="TSDatePublished">
      <xsd:simpleType>
        <xsd:restriction base="dms:DateTime"/>
      </xsd:simpleType>
    </xsd:element>
    <xsd:element name="TSDocumentCategory" ma:index="4" nillable="true" ma:displayName="TS Document Category" ma:format="Dropdown" ma:internalName="TSDocumentCategory">
      <xsd:simpleType>
        <xsd:restriction base="dms:Choice">
          <xsd:enumeration value="Form"/>
          <xsd:enumeration value="Policy"/>
          <xsd:enumeration value="Process"/>
        </xsd:restriction>
      </xsd:simpleType>
    </xsd:element>
    <xsd:element name="TSDepartment" ma:index="5" nillable="true" ma:displayName="TS Department" ma:format="Dropdown" ma:internalName="TSDepartment">
      <xsd:simpleType>
        <xsd:restriction base="dms:Choice">
          <xsd:enumeration value="Business Intelligence"/>
          <xsd:enumeration value="Cisco Solutions"/>
          <xsd:enumeration value="Communications"/>
          <xsd:enumeration value="Credit"/>
          <xsd:enumeration value="Customer Loyalty"/>
          <xsd:enumeration value="Customer Operations"/>
          <xsd:enumeration value="Demand Creation"/>
          <xsd:enumeration value="Events"/>
          <xsd:enumeration value="Express Solutions"/>
          <xsd:enumeration value="Finance / Support Operations"/>
          <xsd:enumeration value="HP Solutions"/>
          <xsd:enumeration value="IBM Solutions"/>
          <xsd:enumeration value="Latin Americas &amp; Caribbean"/>
          <xsd:enumeration value="Material Operations"/>
          <xsd:enumeration value="Microsoft Solutions"/>
          <xsd:enumeration value="OEM Enterprise Group"/>
          <xsd:enumeration value="Oracle / Sun Solutions"/>
          <xsd:enumeration value="Quality Assurance"/>
          <xsd:enumeration value="Return Support Center"/>
          <xsd:enumeration value="Services"/>
          <xsd:enumeration value="Solutions Marketing &amp; Development"/>
          <xsd:enumeration value="Solutions Team"/>
          <xsd:enumeration value="Strategic Sales"/>
          <xsd:enumeration value="Technical Operations"/>
          <xsd:enumeration value="Technology Infrastructure Solutions"/>
          <xsd:enumeration value="TS Americas HR Team"/>
          <xsd:enumeration value="General / Non-Department Specific"/>
        </xsd:restrictio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9a85c5-4b56-473f-99f7-85afa6b1f0f6" elementFormDefault="qualified">
    <xsd:import namespace="http://schemas.microsoft.com/office/2006/documentManagement/types"/>
    <xsd:import namespace="http://schemas.microsoft.com/office/infopath/2007/PartnerControls"/>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3748E0-2C3C-42A7-9C2C-19FCA01561F2}">
  <ds:schemaRefs>
    <ds:schemaRef ds:uri="http://purl.org/dc/terms/"/>
    <ds:schemaRef ds:uri="http://purl.org/dc/elements/1.1/"/>
    <ds:schemaRef ds:uri="http://schemas.microsoft.com/office/2006/metadata/properties"/>
    <ds:schemaRef ds:uri="ef52e4f9-c312-4ce2-86fd-ad6b65174eb3"/>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5c9a85c5-4b56-473f-99f7-85afa6b1f0f6"/>
    <ds:schemaRef ds:uri="http://schemas.microsoft.com/sharepoint/v3"/>
  </ds:schemaRefs>
</ds:datastoreItem>
</file>

<file path=customXml/itemProps2.xml><?xml version="1.0" encoding="utf-8"?>
<ds:datastoreItem xmlns:ds="http://schemas.openxmlformats.org/officeDocument/2006/customXml" ds:itemID="{A6CB9961-55B3-4774-9981-0D9E1DC568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f52e4f9-c312-4ce2-86fd-ad6b65174eb3"/>
    <ds:schemaRef ds:uri="5c9a85c5-4b56-473f-99f7-85afa6b1f0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58611B-14E9-41BD-816E-9F3981C111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13098</TotalTime>
  <Words>707</Words>
  <Application>Microsoft Office PowerPoint</Application>
  <PresentationFormat>On-screen Show (16:9)</PresentationFormat>
  <Paragraphs>93</Paragraphs>
  <Slides>13</Slides>
  <Notes>4</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13</vt:i4>
      </vt:variant>
    </vt:vector>
  </HeadingPairs>
  <TitlesOfParts>
    <vt:vector size="32" baseType="lpstr">
      <vt:lpstr>PMingLiU</vt:lpstr>
      <vt:lpstr>Work Sans</vt:lpstr>
      <vt:lpstr>Arial</vt:lpstr>
      <vt:lpstr>Calibri</vt:lpstr>
      <vt:lpstr>Corbel</vt:lpstr>
      <vt:lpstr>Times New Roman</vt:lpstr>
      <vt:lpstr>Wingdings</vt:lpstr>
      <vt:lpstr>Section Title</vt:lpstr>
      <vt:lpstr>Content Text</vt:lpstr>
      <vt:lpstr>5 Pillars</vt:lpstr>
      <vt:lpstr>Employee Profiles Group Pic</vt:lpstr>
      <vt:lpstr>Employee Profile Single</vt:lpstr>
      <vt:lpstr>Charts Mini Pies Color v2</vt:lpstr>
      <vt:lpstr>Hierarchy Chart</vt:lpstr>
      <vt:lpstr>Smart Art Placeholder</vt:lpstr>
      <vt:lpstr>2 Chart Comparison</vt:lpstr>
      <vt:lpstr>Blank Chart </vt:lpstr>
      <vt:lpstr>Tables 1</vt:lpstr>
      <vt:lpstr>Tables 2</vt:lpstr>
      <vt:lpstr>Cloud Control for Azure with StreamOne Enterprise Solutions Platform</vt:lpstr>
      <vt:lpstr>Agenda Overview</vt:lpstr>
      <vt:lpstr>Fundamental IaaS Challenges</vt:lpstr>
      <vt:lpstr>Why [Partner Name] Can Help You Gain Better Azure Cloud Control</vt:lpstr>
      <vt:lpstr>The Solution: StreamOne Enterprise Solutions Cloud Platform</vt:lpstr>
      <vt:lpstr>Centralize Spend and Create Governance</vt:lpstr>
      <vt:lpstr>Possible Corporate Governance Policy Enhancements</vt:lpstr>
      <vt:lpstr>Benefits With StreamOne Enterprise Solutions Platform</vt:lpstr>
      <vt:lpstr>Cloud Services to Achieve Business Outcomes</vt:lpstr>
      <vt:lpstr>Up-skill Your Team with IT Training &amp; Certification Courses</vt:lpstr>
      <vt:lpstr>Azure Training from ExitCertified</vt:lpstr>
      <vt:lpstr>Next Steps</vt:lpstr>
      <vt:lpstr>PowerPoint Presentation</vt:lpstr>
    </vt:vector>
  </TitlesOfParts>
  <Company>Tech Data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Tech_Data_Full_Template_16.9</dc:title>
  <dc:creator>Derek Murray</dc:creator>
  <cp:lastModifiedBy>Schauer, Kathy</cp:lastModifiedBy>
  <cp:revision>266</cp:revision>
  <dcterms:created xsi:type="dcterms:W3CDTF">2015-06-30T13:57:31Z</dcterms:created>
  <dcterms:modified xsi:type="dcterms:W3CDTF">2018-05-11T14:37:03Z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0x010100FC6460BE901CA7488236F3EEC7352380004F72BCBCAB604C4FA3F682B90C34FF7C</vt:lpwstr>
  </property>
</Properties>
</file>