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1" r:id="rId4"/>
    <p:sldMasterId id="2147483742" r:id="rId5"/>
    <p:sldMasterId id="2147483905" r:id="rId6"/>
  </p:sldMasterIdLst>
  <p:notesMasterIdLst>
    <p:notesMasterId r:id="rId8"/>
  </p:notesMasterIdLst>
  <p:handoutMasterIdLst>
    <p:handoutMasterId r:id="rId9"/>
  </p:handoutMasterIdLst>
  <p:sldIdLst>
    <p:sldId id="258" r:id="rId7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 Neue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3565A"/>
    <a:srgbClr val="AB2A61"/>
    <a:srgbClr val="FFB81C"/>
    <a:srgbClr val="EEDC00"/>
    <a:srgbClr val="CD5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4" autoAdjust="0"/>
    <p:restoredTop sz="94601"/>
  </p:normalViewPr>
  <p:slideViewPr>
    <p:cSldViewPr>
      <p:cViewPr varScale="1">
        <p:scale>
          <a:sx n="103" d="100"/>
          <a:sy n="103" d="100"/>
        </p:scale>
        <p:origin x="13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-5028" y="-11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pPr>
              <a:defRPr/>
            </a:pPr>
            <a:fld id="{15C451E0-AAE1-4A18-B31E-99CE43B82BAC}" type="datetimeFigureOut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pPr>
              <a:defRPr/>
            </a:pPr>
            <a:fld id="{35455AD4-7CF1-44DA-970B-66F30BFA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8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pPr>
              <a:defRPr/>
            </a:pPr>
            <a:fld id="{D438B36D-105A-4DFA-8695-E24B4F8DE2BA}" type="datetimeFigureOut">
              <a:rPr lang="en-US"/>
              <a:pPr>
                <a:defRPr/>
              </a:pPr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1" tIns="46476" rIns="92951" bIns="4647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pPr>
              <a:defRPr/>
            </a:pPr>
            <a:fld id="{70AB2566-4B08-4069-A451-01E311BB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06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3754967"/>
            <a:ext cx="886968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8869680" cy="1468967"/>
          </a:xfrm>
          <a:prstGeom prst="rect">
            <a:avLst/>
          </a:prstGeom>
        </p:spPr>
        <p:txBody>
          <a:bodyPr lIns="0" bIns="0" anchor="b"/>
          <a:lstStyle>
            <a:lvl1pPr>
              <a:defRPr sz="4401" cap="none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909481"/>
            <a:ext cx="8869680" cy="433918"/>
          </a:xfrm>
          <a:prstGeom prst="rect">
            <a:avLst/>
          </a:prstGeom>
        </p:spPr>
        <p:txBody>
          <a:bodyPr lIns="0" tIns="0"/>
          <a:lstStyle>
            <a:lvl1pPr marL="0" indent="0" algn="l" defTabSz="121797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401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09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9144000" cy="1468967"/>
          </a:xfrm>
          <a:prstGeom prst="rect">
            <a:avLst/>
          </a:prstGeom>
        </p:spPr>
        <p:txBody>
          <a:bodyPr lIns="0" bIns="0" anchor="b"/>
          <a:lstStyle>
            <a:lvl1pPr>
              <a:defRPr sz="4401" cap="none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85800" y="3754967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909481"/>
            <a:ext cx="9144000" cy="433918"/>
          </a:xfrm>
          <a:prstGeom prst="rect">
            <a:avLst/>
          </a:prstGeom>
        </p:spPr>
        <p:txBody>
          <a:bodyPr lIns="0" tIns="0"/>
          <a:lstStyle>
            <a:lvl1pPr marL="0" indent="0" algn="l" defTabSz="121797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40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09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6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759" y="427038"/>
            <a:ext cx="11126510" cy="792162"/>
          </a:xfrm>
          <a:prstGeom prst="rect">
            <a:avLst/>
          </a:prstGeom>
        </p:spPr>
        <p:txBody>
          <a:bodyPr lIns="0" anchor="b"/>
          <a:lstStyle>
            <a:lvl1pPr>
              <a:defRPr sz="3600" cap="none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1219200"/>
            <a:ext cx="1220724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8170" y="1371600"/>
            <a:ext cx="11128098" cy="4572000"/>
          </a:xfrm>
          <a:prstGeom prst="rect">
            <a:avLst/>
          </a:prstGeom>
        </p:spPr>
        <p:txBody>
          <a:bodyPr lIns="0" tIns="91440">
            <a:normAutofit/>
          </a:bodyPr>
          <a:lstStyle>
            <a:lvl1pPr marL="227013" indent="-227013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Webdings" panose="05030102010509060703" pitchFamily="18" charset="2"/>
              <a:buChar char=""/>
              <a:defRPr sz="2801">
                <a:solidFill>
                  <a:schemeClr val="bg2"/>
                </a:solidFill>
              </a:defRPr>
            </a:lvl1pPr>
            <a:lvl2pPr marL="458926" indent="-231845">
              <a:spcBef>
                <a:spcPts val="0"/>
              </a:spcBef>
              <a:spcAft>
                <a:spcPts val="1200"/>
              </a:spcAft>
              <a:defRPr sz="2401">
                <a:solidFill>
                  <a:schemeClr val="bg2"/>
                </a:solidFill>
              </a:defRPr>
            </a:lvl2pPr>
            <a:lvl3pPr marL="913087" indent="-225493">
              <a:spcBef>
                <a:spcPts val="0"/>
              </a:spcBef>
              <a:spcAft>
                <a:spcPts val="1200"/>
              </a:spcAft>
              <a:defRPr sz="1801">
                <a:solidFill>
                  <a:schemeClr val="bg2"/>
                </a:solidFill>
              </a:defRPr>
            </a:lvl3pPr>
            <a:lvl4pPr marL="1256090" indent="-227081"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2"/>
                </a:solidFill>
              </a:defRPr>
            </a:lvl4pPr>
            <a:lvl5pPr marL="1600680" indent="-225493">
              <a:spcBef>
                <a:spcPts val="0"/>
              </a:spcBef>
              <a:spcAft>
                <a:spcPts val="1200"/>
              </a:spcAft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970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8094" cy="6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58400" y="6201590"/>
            <a:ext cx="1798983" cy="4020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</p:sldLayoutIdLst>
  <p:hf hdr="0" ftr="0" dt="0"/>
  <p:txStyles>
    <p:titleStyle>
      <a:lvl1pPr algn="l" defTabSz="1217978" rtl="0" eaLnBrk="0" fontAlgn="base" hangingPunct="0">
        <a:spcBef>
          <a:spcPct val="0"/>
        </a:spcBef>
        <a:spcAft>
          <a:spcPct val="0"/>
        </a:spcAft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2pPr>
      <a:lvl3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3pPr>
      <a:lvl4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4pPr>
      <a:lvl5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5pPr>
      <a:lvl6pPr marL="457337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6pPr>
      <a:lvl7pPr marL="914674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7pPr>
      <a:lvl8pPr marL="1372011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8pPr>
      <a:lvl9pPr marL="1829349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9pPr>
    </p:titleStyle>
    <p:bodyStyle>
      <a:lvl1pPr marL="455750" indent="-455750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1" kern="1200">
          <a:solidFill>
            <a:schemeClr val="bg1"/>
          </a:solidFill>
          <a:latin typeface="+mn-lt"/>
          <a:ea typeface="+mn-ea"/>
          <a:cs typeface="+mn-cs"/>
        </a:defRPr>
      </a:lvl1pPr>
      <a:lvl2pPr marL="989310" indent="-379527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1" kern="1200">
          <a:solidFill>
            <a:schemeClr val="bg1"/>
          </a:solidFill>
          <a:latin typeface="+mn-lt"/>
          <a:ea typeface="+mn-ea"/>
          <a:cs typeface="+mn-cs"/>
        </a:defRPr>
      </a:lvl2pPr>
      <a:lvl3pPr marL="1522870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1" kern="1200">
          <a:solidFill>
            <a:schemeClr val="bg1"/>
          </a:solidFill>
          <a:latin typeface="+mn-lt"/>
          <a:ea typeface="+mn-ea"/>
          <a:cs typeface="+mn-cs"/>
        </a:defRPr>
      </a:lvl3pPr>
      <a:lvl4pPr marL="2132653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1" kern="1200">
          <a:solidFill>
            <a:schemeClr val="bg1"/>
          </a:solidFill>
          <a:latin typeface="+mn-lt"/>
          <a:ea typeface="+mn-ea"/>
          <a:cs typeface="+mn-cs"/>
        </a:defRPr>
      </a:lvl4pPr>
      <a:lvl5pPr marL="2742435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1" kern="1200">
          <a:solidFill>
            <a:schemeClr val="bg1"/>
          </a:solidFill>
          <a:latin typeface="+mn-lt"/>
          <a:ea typeface="+mn-ea"/>
          <a:cs typeface="+mn-cs"/>
        </a:defRPr>
      </a:lvl5pPr>
      <a:lvl6pPr marL="3353219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6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1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7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4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8094" cy="6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10800" y="6337808"/>
            <a:ext cx="1494183" cy="333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</p:sldLayoutIdLst>
  <p:hf hdr="0" ftr="0" dt="0"/>
  <p:txStyles>
    <p:titleStyle>
      <a:lvl1pPr algn="l" defTabSz="1217978" rtl="0" eaLnBrk="0" fontAlgn="base" hangingPunct="0">
        <a:spcBef>
          <a:spcPct val="0"/>
        </a:spcBef>
        <a:spcAft>
          <a:spcPct val="0"/>
        </a:spcAft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2pPr>
      <a:lvl3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3pPr>
      <a:lvl4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4pPr>
      <a:lvl5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orbel" pitchFamily="34" charset="0"/>
        </a:defRPr>
      </a:lvl5pPr>
      <a:lvl6pPr marL="457337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6pPr>
      <a:lvl7pPr marL="914674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7pPr>
      <a:lvl8pPr marL="1372011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8pPr>
      <a:lvl9pPr marL="1829349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9pPr>
    </p:titleStyle>
    <p:bodyStyle>
      <a:lvl1pPr marL="455750" indent="-455750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1" kern="1200">
          <a:solidFill>
            <a:schemeClr val="bg1"/>
          </a:solidFill>
          <a:latin typeface="+mn-lt"/>
          <a:ea typeface="+mn-ea"/>
          <a:cs typeface="+mn-cs"/>
        </a:defRPr>
      </a:lvl1pPr>
      <a:lvl2pPr marL="989310" indent="-379527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1" kern="1200">
          <a:solidFill>
            <a:schemeClr val="bg1"/>
          </a:solidFill>
          <a:latin typeface="+mn-lt"/>
          <a:ea typeface="+mn-ea"/>
          <a:cs typeface="+mn-cs"/>
        </a:defRPr>
      </a:lvl2pPr>
      <a:lvl3pPr marL="1522870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1" kern="1200">
          <a:solidFill>
            <a:schemeClr val="bg1"/>
          </a:solidFill>
          <a:latin typeface="+mn-lt"/>
          <a:ea typeface="+mn-ea"/>
          <a:cs typeface="+mn-cs"/>
        </a:defRPr>
      </a:lvl3pPr>
      <a:lvl4pPr marL="2132653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1" kern="1200">
          <a:solidFill>
            <a:schemeClr val="bg1"/>
          </a:solidFill>
          <a:latin typeface="+mn-lt"/>
          <a:ea typeface="+mn-ea"/>
          <a:cs typeface="+mn-cs"/>
        </a:defRPr>
      </a:lvl4pPr>
      <a:lvl5pPr marL="2742435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1" kern="1200">
          <a:solidFill>
            <a:schemeClr val="bg1"/>
          </a:solidFill>
          <a:latin typeface="+mn-lt"/>
          <a:ea typeface="+mn-ea"/>
          <a:cs typeface="+mn-cs"/>
        </a:defRPr>
      </a:lvl5pPr>
      <a:lvl6pPr marL="3353219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6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1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7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4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8094" cy="686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608170" y="6642556"/>
            <a:ext cx="83820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fld id="{230A20C3-ACD1-415F-9CC0-35BF866BBB32}" type="slidenum">
              <a:rPr lang="en-US" sz="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78611" y="6084179"/>
            <a:ext cx="1341783" cy="2998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</p:sldLayoutIdLst>
  <p:hf hdr="0" ftr="0" dt="0"/>
  <p:txStyles>
    <p:titleStyle>
      <a:lvl1pPr algn="l" defTabSz="1217978" rtl="0" eaLnBrk="0" fontAlgn="base" hangingPunct="0">
        <a:spcBef>
          <a:spcPct val="0"/>
        </a:spcBef>
        <a:spcAft>
          <a:spcPct val="0"/>
        </a:spcAft>
        <a:defRPr sz="4401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bg2"/>
          </a:solidFill>
          <a:latin typeface="Corbel" pitchFamily="34" charset="0"/>
        </a:defRPr>
      </a:lvl2pPr>
      <a:lvl3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bg2"/>
          </a:solidFill>
          <a:latin typeface="Corbel" pitchFamily="34" charset="0"/>
        </a:defRPr>
      </a:lvl3pPr>
      <a:lvl4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bg2"/>
          </a:solidFill>
          <a:latin typeface="Corbel" pitchFamily="34" charset="0"/>
        </a:defRPr>
      </a:lvl4pPr>
      <a:lvl5pPr algn="l" defTabSz="1217978" rtl="0" eaLnBrk="0" fontAlgn="base" hangingPunct="0">
        <a:spcBef>
          <a:spcPct val="0"/>
        </a:spcBef>
        <a:spcAft>
          <a:spcPct val="0"/>
        </a:spcAft>
        <a:defRPr sz="4401">
          <a:solidFill>
            <a:schemeClr val="bg2"/>
          </a:solidFill>
          <a:latin typeface="Corbel" pitchFamily="34" charset="0"/>
        </a:defRPr>
      </a:lvl5pPr>
      <a:lvl6pPr marL="457337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6pPr>
      <a:lvl7pPr marL="914674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7pPr>
      <a:lvl8pPr marL="1372011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8pPr>
      <a:lvl9pPr marL="1829349" algn="ctr" defTabSz="1217978" rtl="0" eaLnBrk="1" fontAlgn="base" hangingPunct="1">
        <a:spcBef>
          <a:spcPct val="0"/>
        </a:spcBef>
        <a:spcAft>
          <a:spcPct val="0"/>
        </a:spcAft>
        <a:defRPr sz="5902">
          <a:solidFill>
            <a:schemeClr val="tx1"/>
          </a:solidFill>
          <a:latin typeface="Work Sans Light" pitchFamily="2" charset="0"/>
        </a:defRPr>
      </a:lvl9pPr>
    </p:titleStyle>
    <p:bodyStyle>
      <a:lvl1pPr marL="455750" indent="-455750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1" kern="1200">
          <a:solidFill>
            <a:schemeClr val="accent1"/>
          </a:solidFill>
          <a:latin typeface="+mn-lt"/>
          <a:ea typeface="+mn-ea"/>
          <a:cs typeface="+mn-cs"/>
        </a:defRPr>
      </a:lvl1pPr>
      <a:lvl2pPr marL="989310" indent="-379527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522870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1" kern="1200">
          <a:solidFill>
            <a:schemeClr val="accent1"/>
          </a:solidFill>
          <a:latin typeface="+mn-lt"/>
          <a:ea typeface="+mn-ea"/>
          <a:cs typeface="+mn-cs"/>
        </a:defRPr>
      </a:lvl3pPr>
      <a:lvl4pPr marL="2132653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1" kern="1200">
          <a:solidFill>
            <a:schemeClr val="accent1"/>
          </a:solidFill>
          <a:latin typeface="+mn-lt"/>
          <a:ea typeface="+mn-ea"/>
          <a:cs typeface="+mn-cs"/>
        </a:defRPr>
      </a:lvl4pPr>
      <a:lvl5pPr marL="2742435" indent="-303304" algn="l" defTabSz="121797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1" kern="1200">
          <a:solidFill>
            <a:schemeClr val="accent1"/>
          </a:solidFill>
          <a:latin typeface="+mn-lt"/>
          <a:ea typeface="+mn-ea"/>
          <a:cs typeface="+mn-cs"/>
        </a:defRPr>
      </a:lvl5pPr>
      <a:lvl6pPr marL="3353219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6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1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7" indent="-304838" algn="l" defTabSz="1219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4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3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curityServices@techdata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7EAF6DC-9375-4B1E-AD31-67397E5C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IBM BigFix Security Services Offerings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814685" y="1704975"/>
            <a:ext cx="10562631" cy="3448050"/>
            <a:chOff x="814685" y="1504950"/>
            <a:chExt cx="10562631" cy="3448050"/>
          </a:xfrm>
        </p:grpSpPr>
        <p:sp>
          <p:nvSpPr>
            <p:cNvPr id="3" name="Rectangle 2"/>
            <p:cNvSpPr/>
            <p:nvPr/>
          </p:nvSpPr>
          <p:spPr>
            <a:xfrm>
              <a:off x="814685" y="3048000"/>
              <a:ext cx="1752442" cy="685800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Service Offering Description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14685" y="4267200"/>
              <a:ext cx="1752442" cy="685800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Target Customers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948126" y="1504950"/>
              <a:ext cx="2560320" cy="2609850"/>
              <a:chOff x="2948126" y="1504950"/>
              <a:chExt cx="2560320" cy="260985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948126" y="2743199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 marL="171450" indent="-171450">
                  <a:spcAft>
                    <a:spcPts val="50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solidFill>
                      <a:schemeClr val="tx1"/>
                    </a:solidFill>
                  </a:rPr>
                  <a:t>Implementation and tuning of BigFix platform. </a:t>
                </a:r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spcAft>
                    <a:spcPts val="50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Includes </a:t>
                </a:r>
                <a:r>
                  <a:rPr lang="en-US" sz="1200" dirty="0">
                    <a:solidFill>
                      <a:schemeClr val="tx1"/>
                    </a:solidFill>
                  </a:rPr>
                  <a:t>initial patching baselines, basic reports and installation of test agents for validation.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48126" y="4114800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/>
                    </a:solidFill>
                  </a:rPr>
                  <a:t>Customers needing an implementation of the basic platform and have the staff and time to implement advanced features on their own.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2948126" y="1504950"/>
                <a:ext cx="2560320" cy="685800"/>
                <a:chOff x="2948126" y="1504950"/>
                <a:chExt cx="2560320" cy="68580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2948126" y="1504950"/>
                  <a:ext cx="2560320" cy="6858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Kick Start</a:t>
                  </a:r>
                  <a:endParaRPr lang="en-US" b="1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948126" y="2190750"/>
                  <a:ext cx="2560320" cy="0"/>
                </a:xfrm>
                <a:prstGeom prst="rect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tIns="274320" rtlCol="0" anchor="t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b="1" dirty="0" smtClean="0">
                      <a:solidFill>
                        <a:schemeClr val="tx1"/>
                      </a:solidFill>
                    </a:rPr>
                    <a:t>Weeks 1 thru 2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0" name="Group 29"/>
            <p:cNvGrpSpPr/>
            <p:nvPr/>
          </p:nvGrpSpPr>
          <p:grpSpPr>
            <a:xfrm>
              <a:off x="5882561" y="1504950"/>
              <a:ext cx="2560320" cy="2609850"/>
              <a:chOff x="5882561" y="1504950"/>
              <a:chExt cx="2560320" cy="260985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882561" y="2743199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 marL="171450" indent="-171450">
                  <a:spcAft>
                    <a:spcPts val="50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solidFill>
                      <a:schemeClr val="tx1"/>
                    </a:solidFill>
                  </a:rPr>
                  <a:t>Includes all items from a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Kick Start</a:t>
                </a:r>
              </a:p>
              <a:p>
                <a:pPr marL="171450" indent="-171450">
                  <a:spcAft>
                    <a:spcPts val="50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Plus </a:t>
                </a:r>
                <a:r>
                  <a:rPr lang="en-US" sz="1200" dirty="0">
                    <a:solidFill>
                      <a:schemeClr val="tx1"/>
                    </a:solidFill>
                  </a:rPr>
                  <a:t>advanced tuning,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automation</a:t>
                </a:r>
              </a:p>
              <a:p>
                <a:pPr marL="171450" indent="-171450">
                  <a:spcAft>
                    <a:spcPts val="50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Reporting </a:t>
                </a:r>
                <a:r>
                  <a:rPr lang="en-US" sz="1200" dirty="0">
                    <a:solidFill>
                      <a:schemeClr val="tx1"/>
                    </a:solidFill>
                  </a:rPr>
                  <a:t>customized for the customer environment.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882561" y="4114800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/>
                    </a:solidFill>
                  </a:rPr>
                  <a:t>Customers that want significant customization and have specific tasks unique to their environment for which they need assistance. Include any multi-site or disaster recovery setups.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882561" y="1504950"/>
                <a:ext cx="2560320" cy="685805"/>
                <a:chOff x="5882561" y="1504950"/>
                <a:chExt cx="2560320" cy="685805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5882561" y="1504950"/>
                  <a:ext cx="2560320" cy="6858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Advanced Deployment</a:t>
                  </a:r>
                  <a:endParaRPr lang="en-US" b="1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882561" y="2190755"/>
                  <a:ext cx="2560320" cy="0"/>
                </a:xfrm>
                <a:prstGeom prst="rect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tIns="274320" rtlCol="0" anchor="t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b="1" dirty="0" smtClean="0">
                      <a:solidFill>
                        <a:schemeClr val="tx1"/>
                      </a:solidFill>
                    </a:rPr>
                    <a:t>Weeks 2 thru 4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1" name="Group 30"/>
            <p:cNvGrpSpPr/>
            <p:nvPr/>
          </p:nvGrpSpPr>
          <p:grpSpPr>
            <a:xfrm>
              <a:off x="8816996" y="1504950"/>
              <a:ext cx="2560320" cy="2609850"/>
              <a:chOff x="8816996" y="1504950"/>
              <a:chExt cx="2560320" cy="260985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816996" y="2743199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 marL="171450" indent="-171450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solidFill>
                      <a:schemeClr val="tx1"/>
                    </a:solidFill>
                  </a:rPr>
                  <a:t>Includes any non-standard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items such as:</a:t>
                </a:r>
              </a:p>
              <a:p>
                <a:pPr marL="457200" lvl="2" indent="-168275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Creation </a:t>
                </a:r>
                <a:r>
                  <a:rPr lang="en-US" sz="1200" dirty="0">
                    <a:solidFill>
                      <a:schemeClr val="tx1"/>
                    </a:solidFill>
                  </a:rPr>
                  <a:t>of application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patches</a:t>
                </a:r>
              </a:p>
              <a:p>
                <a:pPr marL="457200" lvl="2" indent="-168275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solidFill>
                      <a:schemeClr val="tx1"/>
                    </a:solidFill>
                  </a:rPr>
                  <a:t>C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ustom </a:t>
                </a:r>
                <a:r>
                  <a:rPr lang="en-US" sz="1200" dirty="0">
                    <a:solidFill>
                      <a:schemeClr val="tx1"/>
                    </a:solidFill>
                  </a:rPr>
                  <a:t>workflow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automation</a:t>
                </a:r>
              </a:p>
              <a:p>
                <a:pPr marL="457200" lvl="2" indent="-168275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Third-party </a:t>
                </a:r>
                <a:r>
                  <a:rPr lang="en-US" sz="1200" dirty="0">
                    <a:solidFill>
                      <a:schemeClr val="tx1"/>
                    </a:solidFill>
                  </a:rPr>
                  <a:t>integration, etc.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816996" y="4114800"/>
                <a:ext cx="2560320" cy="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tIns="274320" rtlCol="0" anchor="t"/>
              <a:lstStyle/>
              <a:p>
                <a:pPr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/>
                    </a:solidFill>
                  </a:rPr>
                  <a:t>Any customers that have a highly unique environment and/or highly unique request.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8816996" y="1504950"/>
                <a:ext cx="2560320" cy="686595"/>
                <a:chOff x="8816996" y="1504950"/>
                <a:chExt cx="2560320" cy="686595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8816996" y="1504950"/>
                  <a:ext cx="2560320" cy="685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Add-ons</a:t>
                  </a:r>
                  <a:endParaRPr lang="en-US" b="1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8816996" y="2191545"/>
                  <a:ext cx="2560320" cy="0"/>
                </a:xfrm>
                <a:prstGeom prst="rect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tIns="274320" rtlCol="0" anchor="t"/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b="1" dirty="0" smtClean="0">
                      <a:solidFill>
                        <a:schemeClr val="tx1"/>
                      </a:solidFill>
                    </a:rPr>
                    <a:t>Special Requests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3" name="Rectangle 32"/>
          <p:cNvSpPr/>
          <p:nvPr/>
        </p:nvSpPr>
        <p:spPr>
          <a:xfrm>
            <a:off x="761266" y="5631996"/>
            <a:ext cx="10669469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 this document as </a:t>
            </a:r>
            <a:r>
              <a:rPr lang="en-US" sz="1200" dirty="0" smtClean="0"/>
              <a:t>a </a:t>
            </a:r>
            <a:r>
              <a:rPr lang="en-US" sz="1200" dirty="0" smtClean="0"/>
              <a:t>scoping </a:t>
            </a:r>
            <a:r>
              <a:rPr lang="en-US" sz="1200" dirty="0" smtClean="0"/>
              <a:t>guide – all quotes must be provided by Tech Data, email </a:t>
            </a:r>
            <a:r>
              <a:rPr lang="en-US" sz="1200" dirty="0" smtClean="0">
                <a:hlinkClick r:id="rId2"/>
              </a:rPr>
              <a:t>SecurityServices@techdata.com</a:t>
            </a:r>
            <a:r>
              <a:rPr lang="en-US" sz="1200" dirty="0" smtClean="0"/>
              <a:t> with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9977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D Minimal">
      <a:dk1>
        <a:srgbClr val="1F2A44"/>
      </a:dk1>
      <a:lt1>
        <a:sysClr val="window" lastClr="FFFFFF"/>
      </a:lt1>
      <a:dk2>
        <a:srgbClr val="00558C"/>
      </a:dk2>
      <a:lt2>
        <a:srgbClr val="00B1E2"/>
      </a:lt2>
      <a:accent1>
        <a:srgbClr val="1F2A44"/>
      </a:accent1>
      <a:accent2>
        <a:srgbClr val="00558C"/>
      </a:accent2>
      <a:accent3>
        <a:srgbClr val="00B1E2"/>
      </a:accent3>
      <a:accent4>
        <a:srgbClr val="CCD814"/>
      </a:accent4>
      <a:accent5>
        <a:srgbClr val="97999B"/>
      </a:accent5>
      <a:accent6>
        <a:srgbClr val="D9D9D6"/>
      </a:accent6>
      <a:hlink>
        <a:srgbClr val="00B1E2"/>
      </a:hlink>
      <a:folHlink>
        <a:srgbClr val="CCD814"/>
      </a:folHlink>
    </a:clrScheme>
    <a:fontScheme name="Rebrand 2017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ch_Data_Minimal_Template_Widescreen" id="{E6187E8F-6116-D746-BBC5-F313952F2ED4}" vid="{1028E3CE-A605-884D-971B-0DC2737BEDC5}"/>
    </a:ext>
  </a:extLst>
</a:theme>
</file>

<file path=ppt/theme/theme2.xml><?xml version="1.0" encoding="utf-8"?>
<a:theme xmlns:a="http://schemas.openxmlformats.org/drawingml/2006/main" name="Divider">
  <a:themeElements>
    <a:clrScheme name="TD Minimal">
      <a:dk1>
        <a:srgbClr val="1F2A44"/>
      </a:dk1>
      <a:lt1>
        <a:sysClr val="window" lastClr="FFFFFF"/>
      </a:lt1>
      <a:dk2>
        <a:srgbClr val="00558C"/>
      </a:dk2>
      <a:lt2>
        <a:srgbClr val="00B1E2"/>
      </a:lt2>
      <a:accent1>
        <a:srgbClr val="1F2A44"/>
      </a:accent1>
      <a:accent2>
        <a:srgbClr val="00558C"/>
      </a:accent2>
      <a:accent3>
        <a:srgbClr val="00B1E2"/>
      </a:accent3>
      <a:accent4>
        <a:srgbClr val="CCD814"/>
      </a:accent4>
      <a:accent5>
        <a:srgbClr val="97999B"/>
      </a:accent5>
      <a:accent6>
        <a:srgbClr val="D9D9D6"/>
      </a:accent6>
      <a:hlink>
        <a:srgbClr val="00B1E2"/>
      </a:hlink>
      <a:folHlink>
        <a:srgbClr val="CCD814"/>
      </a:folHlink>
    </a:clrScheme>
    <a:fontScheme name="Rebrand 2017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_Data_Minimal_Template_Widescreen" id="{E6187E8F-6116-D746-BBC5-F313952F2ED4}" vid="{ABBFF675-2358-1341-A38C-1D2D605A6F9E}"/>
    </a:ext>
  </a:extLst>
</a:theme>
</file>

<file path=ppt/theme/theme3.xml><?xml version="1.0" encoding="utf-8"?>
<a:theme xmlns:a="http://schemas.openxmlformats.org/drawingml/2006/main" name="Body">
  <a:themeElements>
    <a:clrScheme name="New TD Minimal">
      <a:dk1>
        <a:srgbClr val="1F2A44"/>
      </a:dk1>
      <a:lt1>
        <a:sysClr val="window" lastClr="FFFFFF"/>
      </a:lt1>
      <a:dk2>
        <a:srgbClr val="00558C"/>
      </a:dk2>
      <a:lt2>
        <a:srgbClr val="00B1E2"/>
      </a:lt2>
      <a:accent1>
        <a:srgbClr val="1F2A44"/>
      </a:accent1>
      <a:accent2>
        <a:srgbClr val="00558C"/>
      </a:accent2>
      <a:accent3>
        <a:srgbClr val="00B1E2"/>
      </a:accent3>
      <a:accent4>
        <a:srgbClr val="CCD814"/>
      </a:accent4>
      <a:accent5>
        <a:srgbClr val="97999B"/>
      </a:accent5>
      <a:accent6>
        <a:srgbClr val="D9D9D6"/>
      </a:accent6>
      <a:hlink>
        <a:srgbClr val="00B1E2"/>
      </a:hlink>
      <a:folHlink>
        <a:srgbClr val="CCD814"/>
      </a:folHlink>
    </a:clrScheme>
    <a:fontScheme name="Rebrand 2017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_Data_Minimal_Template_Widescreen" id="{E6187E8F-6116-D746-BBC5-F313952F2ED4}" vid="{DF046305-D12D-8241-B5B1-419275E5062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8701426838224A8FD45874FD19D000" ma:contentTypeVersion="3" ma:contentTypeDescription="Create a new document." ma:contentTypeScope="" ma:versionID="c88e4ea49f6b8942a1749d83422eb6bf">
  <xsd:schema xmlns:xsd="http://www.w3.org/2001/XMLSchema" xmlns:xs="http://www.w3.org/2001/XMLSchema" xmlns:p="http://schemas.microsoft.com/office/2006/metadata/properties" xmlns:ns2="08f9e6a1-426f-4e4e-b046-55c5062abbfe" xmlns:ns3="b2d3f1a7-9e65-4375-b7b6-0126e7c70197" targetNamespace="http://schemas.microsoft.com/office/2006/metadata/properties" ma:root="true" ma:fieldsID="eeebeb71b9bbe3370c148dca23d2af8b" ns2:_="" ns3:_="">
    <xsd:import namespace="08f9e6a1-426f-4e4e-b046-55c5062abbfe"/>
    <xsd:import namespace="b2d3f1a7-9e65-4375-b7b6-0126e7c701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9e6a1-426f-4e4e-b046-55c5062abb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3f1a7-9e65-4375-b7b6-0126e7c701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CF8A0F-81AF-4F01-9D49-CD46ADF8D5D9}">
  <ds:schemaRefs>
    <ds:schemaRef ds:uri="http://purl.org/dc/terms/"/>
    <ds:schemaRef ds:uri="08f9e6a1-426f-4e4e-b046-55c5062abbfe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2d3f1a7-9e65-4375-b7b6-0126e7c7019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967975E-0F81-4D28-8709-2549B43D6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9e6a1-426f-4e4e-b046-55c5062abbfe"/>
    <ds:schemaRef ds:uri="b2d3f1a7-9e65-4375-b7b6-0126e7c7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DE3BE7-7667-4162-A276-073C625AEC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169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Corbel</vt:lpstr>
      <vt:lpstr>Helvetica Neue</vt:lpstr>
      <vt:lpstr>Webdings</vt:lpstr>
      <vt:lpstr>Wingdings</vt:lpstr>
      <vt:lpstr>Work Sans Light</vt:lpstr>
      <vt:lpstr>Title Slide</vt:lpstr>
      <vt:lpstr>Divider</vt:lpstr>
      <vt:lpstr>Body</vt:lpstr>
      <vt:lpstr>IBM BigFix Security Services Offerings</vt:lpstr>
    </vt:vector>
  </TitlesOfParts>
  <Company>Tech Data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Ligori, Arlene</dc:creator>
  <cp:lastModifiedBy>Cabrera, Ruben</cp:lastModifiedBy>
  <cp:revision>234</cp:revision>
  <cp:lastPrinted>2017-08-08T16:49:31Z</cp:lastPrinted>
  <dcterms:created xsi:type="dcterms:W3CDTF">2017-08-01T17:35:13Z</dcterms:created>
  <dcterms:modified xsi:type="dcterms:W3CDTF">2017-11-22T16:47:06Z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0x010100048701426838224A8FD45874FD19D000</vt:lpwstr>
  </property>
  <property fmtid="{D5CDD505-2E9C-101B-9397-08002B2CF9AE}" pid="3" name="_dlc_DocIdItemGuid">
    <vt:lpwstr>ac6ae999-6296-4bbd-90fe-d286b301e96f</vt:lpwstr>
  </property>
</Properties>
</file>