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7" d="100"/>
          <a:sy n="67"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258FD-87B7-4302-A44A-35A51F86E6B2}" type="datetimeFigureOut">
              <a:rPr lang="en-US" smtClean="0"/>
              <a:t>5/9/2018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EBE5F-CD1C-433F-A4D5-5F7F866F4A94}" type="slidenum">
              <a:rPr lang="en-US" smtClean="0"/>
              <a:t>‹#›</a:t>
            </a:fld>
            <a:endParaRPr lang="en-US"/>
          </a:p>
        </p:txBody>
      </p:sp>
    </p:spTree>
    <p:extLst>
      <p:ext uri="{BB962C8B-B14F-4D97-AF65-F5344CB8AC3E}">
        <p14:creationId xmlns:p14="http://schemas.microsoft.com/office/powerpoint/2010/main" val="108935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22E7D6-EBBC-1348-BC73-FB435228155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295576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412617" y="6289951"/>
            <a:ext cx="1012949" cy="366183"/>
          </a:xfrm>
          <a:prstGeom prst="rect">
            <a:avLst/>
          </a:prstGeom>
        </p:spPr>
        <p:txBody>
          <a:bodyPr/>
          <a:lstStyle>
            <a:lvl1pPr>
              <a:defRPr sz="1200">
                <a:solidFill>
                  <a:srgbClr val="5E5E5E"/>
                </a:solidFill>
              </a:defRPr>
            </a:lvl1pPr>
          </a:lstStyle>
          <a:p>
            <a:pPr defTabSz="609585"/>
            <a:fld id="{F47E9614-8499-7C4B-B3C2-309827393B70}" type="datetime1">
              <a:rPr lang="en-US" smtClean="0"/>
              <a:pPr defTabSz="609585"/>
              <a:t>5/9/2018</a:t>
            </a:fld>
            <a:endParaRPr lang="en-US" dirty="0"/>
          </a:p>
        </p:txBody>
      </p:sp>
      <p:sp>
        <p:nvSpPr>
          <p:cNvPr id="6" name="Slide Number Placeholder 5"/>
          <p:cNvSpPr>
            <a:spLocks noGrp="1"/>
          </p:cNvSpPr>
          <p:nvPr>
            <p:ph type="sldNum" sz="quarter" idx="12"/>
          </p:nvPr>
        </p:nvSpPr>
        <p:spPr>
          <a:xfrm>
            <a:off x="570626" y="6289951"/>
            <a:ext cx="486500" cy="366183"/>
          </a:xfrm>
          <a:prstGeom prst="rect">
            <a:avLst/>
          </a:prstGeom>
        </p:spPr>
        <p:txBody>
          <a:bodyPr/>
          <a:lstStyle>
            <a:lvl1pPr>
              <a:defRPr sz="1200">
                <a:solidFill>
                  <a:srgbClr val="5E5E5E"/>
                </a:solidFill>
              </a:defRPr>
            </a:lvl1pPr>
          </a:lstStyle>
          <a:p>
            <a:pPr defTabSz="609585"/>
            <a:fld id="{0892ACDD-5993-5B4D-98B3-FCD2B29F6AAD}" type="slidenum">
              <a:rPr lang="en-US" smtClean="0"/>
              <a:pPr defTabSz="609585"/>
              <a:t>‹#›</a:t>
            </a:fld>
            <a:endParaRPr lang="en-US" dirty="0"/>
          </a:p>
        </p:txBody>
      </p:sp>
      <p:sp>
        <p:nvSpPr>
          <p:cNvPr id="8" name="Text Placeholder 2"/>
          <p:cNvSpPr>
            <a:spLocks noGrp="1"/>
          </p:cNvSpPr>
          <p:nvPr>
            <p:ph idx="1"/>
          </p:nvPr>
        </p:nvSpPr>
        <p:spPr>
          <a:xfrm>
            <a:off x="609600" y="1425901"/>
            <a:ext cx="10972800" cy="4525433"/>
          </a:xfrm>
          <a:prstGeom prst="rect">
            <a:avLst/>
          </a:prstGeom>
        </p:spPr>
        <p:txBody>
          <a:bodyPr vert="horz" lIns="0" tIns="0" rIns="0" bIns="0" rtlCol="0">
            <a:normAutofit/>
          </a:bodyPr>
          <a:lstStyle>
            <a:lvl1pPr>
              <a:buClr>
                <a:srgbClr val="00B2DC"/>
              </a:buClr>
              <a:defRPr/>
            </a:lvl1pPr>
            <a:lvl2pPr>
              <a:buClr>
                <a:srgbClr val="00B2DC"/>
              </a:buClr>
              <a:defRPr/>
            </a:lvl2pPr>
            <a:lvl3pPr>
              <a:buClr>
                <a:srgbClr val="00B2DC"/>
              </a:buClr>
              <a:defRPr/>
            </a:lvl3pPr>
            <a:lvl4pPr>
              <a:buClr>
                <a:srgbClr val="00B2DC"/>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itle Placeholder 1"/>
          <p:cNvSpPr>
            <a:spLocks noGrp="1"/>
          </p:cNvSpPr>
          <p:nvPr>
            <p:ph type="title"/>
          </p:nvPr>
        </p:nvSpPr>
        <p:spPr>
          <a:xfrm>
            <a:off x="606304" y="464984"/>
            <a:ext cx="10972800" cy="705336"/>
          </a:xfrm>
          <a:prstGeom prst="rect">
            <a:avLst/>
          </a:prstGeom>
        </p:spPr>
        <p:txBody>
          <a:bodyPr vert="horz" lIns="0" tIns="0" rIns="0" bIns="0" rtlCol="0" anchor="t" anchorCtr="0">
            <a:noAutofit/>
          </a:bodyPr>
          <a:lstStyle>
            <a:lvl1pPr>
              <a:defRPr b="0">
                <a:solidFill>
                  <a:srgbClr val="00558C"/>
                </a:solidFill>
              </a:defRPr>
            </a:lvl1pPr>
          </a:lstStyle>
          <a:p>
            <a:r>
              <a:rPr lang="en-US" dirty="0" smtClean="0"/>
              <a:t>Click to edit Master title style</a:t>
            </a:r>
            <a:endParaRPr lang="en-US" dirty="0"/>
          </a:p>
        </p:txBody>
      </p:sp>
      <p:pic>
        <p:nvPicPr>
          <p:cNvPr id="7" name="Picture 6" descr="Screen Shot 2016-09-01 at 8.42.12 A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719" y="6331451"/>
            <a:ext cx="338565" cy="302548"/>
          </a:xfrm>
          <a:prstGeom prst="rect">
            <a:avLst/>
          </a:prstGeom>
        </p:spPr>
      </p:pic>
      <p:pic>
        <p:nvPicPr>
          <p:cNvPr id="9" name="Picture 8" descr="Screen Shot 2016-09-01 at 8.42.36 A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8955" y="6331451"/>
            <a:ext cx="356575" cy="302548"/>
          </a:xfrm>
          <a:prstGeom prst="rect">
            <a:avLst/>
          </a:prstGeom>
        </p:spPr>
      </p:pic>
    </p:spTree>
    <p:extLst>
      <p:ext uri="{BB962C8B-B14F-4D97-AF65-F5344CB8AC3E}">
        <p14:creationId xmlns:p14="http://schemas.microsoft.com/office/powerpoint/2010/main" val="36577712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956" y="0"/>
            <a:ext cx="12192000" cy="6858000"/>
          </a:xfrm>
          <a:prstGeom prst="rect">
            <a:avLst/>
          </a:prstGeom>
        </p:spPr>
      </p:pic>
    </p:spTree>
    <p:extLst>
      <p:ext uri="{BB962C8B-B14F-4D97-AF65-F5344CB8AC3E}">
        <p14:creationId xmlns:p14="http://schemas.microsoft.com/office/powerpoint/2010/main" val="2167357383"/>
      </p:ext>
    </p:extLst>
  </p:cSld>
  <p:clrMap bg1="lt1" tx1="dk1" bg2="lt2" tx2="dk2" accent1="accent1" accent2="accent2" accent3="accent3" accent4="accent4" accent5="accent5" accent6="accent6" hlink="hlink" folHlink="folHlink"/>
  <p:sldLayoutIdLst>
    <p:sldLayoutId id="2147483661" r:id="rId1"/>
  </p:sldLayoutIdLst>
  <p:hf hdr="0" ftr="0"/>
  <p:txStyles>
    <p:titleStyle>
      <a:lvl1pPr algn="l" defTabSz="609585" rtl="0" eaLnBrk="1" latinLnBrk="0" hangingPunct="1">
        <a:spcBef>
          <a:spcPct val="0"/>
        </a:spcBef>
        <a:buNone/>
        <a:defRPr sz="3200" b="1" kern="1200">
          <a:solidFill>
            <a:srgbClr val="FFFFFF"/>
          </a:solidFill>
          <a:latin typeface="Arial"/>
          <a:ea typeface="+mj-ea"/>
          <a:cs typeface="Arial"/>
        </a:defRPr>
      </a:lvl1pPr>
    </p:titleStyle>
    <p:bodyStyle>
      <a:lvl1pPr marL="457189" indent="-457189" algn="l" defTabSz="609585" rtl="0" eaLnBrk="1" latinLnBrk="0" hangingPunct="1">
        <a:spcBef>
          <a:spcPct val="20000"/>
        </a:spcBef>
        <a:buClr>
          <a:srgbClr val="DB0125"/>
        </a:buClr>
        <a:buFont typeface="Arial"/>
        <a:buChar char="•"/>
        <a:defRPr sz="2933" kern="1200">
          <a:solidFill>
            <a:schemeClr val="tx1"/>
          </a:solidFill>
          <a:latin typeface="Arial"/>
          <a:ea typeface="+mn-ea"/>
          <a:cs typeface="Arial"/>
        </a:defRPr>
      </a:lvl1pPr>
      <a:lvl2pPr marL="990575" indent="-380990" algn="l" defTabSz="609585" rtl="0" eaLnBrk="1" latinLnBrk="0" hangingPunct="1">
        <a:spcBef>
          <a:spcPct val="20000"/>
        </a:spcBef>
        <a:buClr>
          <a:srgbClr val="DB0125"/>
        </a:buClr>
        <a:buFont typeface="Arial"/>
        <a:buChar char="•"/>
        <a:defRPr sz="2667" kern="1200">
          <a:solidFill>
            <a:schemeClr val="tx1"/>
          </a:solidFill>
          <a:latin typeface="Arial"/>
          <a:ea typeface="+mn-ea"/>
          <a:cs typeface="Arial"/>
        </a:defRPr>
      </a:lvl2pPr>
      <a:lvl3pPr marL="1523962"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3pPr>
      <a:lvl4pPr marL="2133547"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4pPr>
      <a:lvl5pPr marL="2743131"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92ACDD-5993-5B4D-98B3-FCD2B29F6AAD}" type="slidenum">
              <a:rPr lang="en-US" smtClean="0"/>
              <a:pPr/>
              <a:t>1</a:t>
            </a:fld>
            <a:endParaRPr lang="en-US" dirty="0"/>
          </a:p>
        </p:txBody>
      </p:sp>
      <p:sp>
        <p:nvSpPr>
          <p:cNvPr id="5" name="Title 4"/>
          <p:cNvSpPr>
            <a:spLocks noGrp="1"/>
          </p:cNvSpPr>
          <p:nvPr>
            <p:ph type="title"/>
          </p:nvPr>
        </p:nvSpPr>
        <p:spPr>
          <a:xfrm>
            <a:off x="365892" y="307019"/>
            <a:ext cx="10972800" cy="705336"/>
          </a:xfrm>
        </p:spPr>
        <p:txBody>
          <a:bodyPr/>
          <a:lstStyle/>
          <a:p>
            <a:r>
              <a:rPr lang="en-US" sz="3600" dirty="0" smtClean="0"/>
              <a:t>Cloud Control for Azure with StreamOne </a:t>
            </a:r>
            <a:endParaRPr lang="en-US" sz="3600" dirty="0"/>
          </a:p>
        </p:txBody>
      </p:sp>
      <p:sp>
        <p:nvSpPr>
          <p:cNvPr id="8" name="TextBox 7"/>
          <p:cNvSpPr txBox="1"/>
          <p:nvPr/>
        </p:nvSpPr>
        <p:spPr>
          <a:xfrm>
            <a:off x="428396" y="1293821"/>
            <a:ext cx="2639080"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Overview</a:t>
            </a:r>
          </a:p>
        </p:txBody>
      </p:sp>
      <p:sp>
        <p:nvSpPr>
          <p:cNvPr id="10" name="TextBox 9"/>
          <p:cNvSpPr txBox="1"/>
          <p:nvPr/>
        </p:nvSpPr>
        <p:spPr>
          <a:xfrm>
            <a:off x="6042394" y="1293820"/>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Conversation Starters</a:t>
            </a:r>
            <a:endParaRPr lang="en-US" sz="1467" dirty="0">
              <a:solidFill>
                <a:srgbClr val="00B2DC"/>
              </a:solidFill>
              <a:latin typeface="Arial"/>
              <a:cs typeface="Arial"/>
            </a:endParaRPr>
          </a:p>
        </p:txBody>
      </p:sp>
      <p:sp>
        <p:nvSpPr>
          <p:cNvPr id="11" name="TextBox 10"/>
          <p:cNvSpPr txBox="1"/>
          <p:nvPr/>
        </p:nvSpPr>
        <p:spPr>
          <a:xfrm>
            <a:off x="3121864" y="1293821"/>
            <a:ext cx="2718115"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Challenges </a:t>
            </a:r>
            <a:endParaRPr lang="en-US" sz="1467" dirty="0">
              <a:solidFill>
                <a:srgbClr val="00B2DC"/>
              </a:solidFill>
              <a:latin typeface="Arial"/>
              <a:cs typeface="Arial"/>
            </a:endParaRPr>
          </a:p>
        </p:txBody>
      </p:sp>
      <p:sp>
        <p:nvSpPr>
          <p:cNvPr id="12" name="TextBox 11"/>
          <p:cNvSpPr txBox="1"/>
          <p:nvPr/>
        </p:nvSpPr>
        <p:spPr>
          <a:xfrm>
            <a:off x="3029034" y="3922602"/>
            <a:ext cx="2294279"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Target Market</a:t>
            </a:r>
            <a:endParaRPr lang="en-US" sz="1467" dirty="0">
              <a:solidFill>
                <a:srgbClr val="00B2DC"/>
              </a:solidFill>
              <a:latin typeface="Arial"/>
              <a:cs typeface="Arial"/>
            </a:endParaRPr>
          </a:p>
        </p:txBody>
      </p:sp>
      <p:sp>
        <p:nvSpPr>
          <p:cNvPr id="13" name="TextBox 12"/>
          <p:cNvSpPr txBox="1"/>
          <p:nvPr/>
        </p:nvSpPr>
        <p:spPr>
          <a:xfrm>
            <a:off x="3029034" y="1573111"/>
            <a:ext cx="2461377" cy="2031325"/>
          </a:xfrm>
          <a:prstGeom prst="rect">
            <a:avLst/>
          </a:prstGeom>
          <a:noFill/>
        </p:spPr>
        <p:txBody>
          <a:bodyPr wrap="square" lIns="0" tIns="0" rIns="0" bIns="0" rtlCol="0">
            <a:spAutoFit/>
          </a:bodyPr>
          <a:lstStyle/>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Decentralized </a:t>
            </a:r>
            <a:r>
              <a:rPr lang="en-US" sz="1200" dirty="0" smtClean="0">
                <a:solidFill>
                  <a:srgbClr val="575757"/>
                </a:solidFill>
                <a:latin typeface="Arial" panose="020B0604020202020204" pitchFamily="34" charset="0"/>
                <a:cs typeface="Arial" panose="020B0604020202020204" pitchFamily="34" charset="0"/>
              </a:rPr>
              <a:t>Azure </a:t>
            </a:r>
            <a:r>
              <a:rPr lang="en-US" sz="1200" dirty="0">
                <a:solidFill>
                  <a:srgbClr val="575757"/>
                </a:solidFill>
                <a:latin typeface="Arial" panose="020B0604020202020204" pitchFamily="34" charset="0"/>
                <a:cs typeface="Arial" panose="020B0604020202020204" pitchFamily="34" charset="0"/>
              </a:rPr>
              <a:t>usage and governance </a:t>
            </a:r>
          </a:p>
          <a:p>
            <a:pPr marL="228594" indent="-228594" defTabSz="609585" fontAlgn="t">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Inability to audit architecture to identify Inefficient usage of </a:t>
            </a:r>
            <a:r>
              <a:rPr lang="en-US" sz="1200" dirty="0" err="1" smtClean="0">
                <a:solidFill>
                  <a:srgbClr val="575757"/>
                </a:solidFill>
                <a:latin typeface="Arial" panose="020B0604020202020204" pitchFamily="34" charset="0"/>
                <a:cs typeface="Arial" panose="020B0604020202020204" pitchFamily="34" charset="0"/>
              </a:rPr>
              <a:t>IaaS</a:t>
            </a:r>
            <a:r>
              <a:rPr lang="en-US" sz="1200" dirty="0" smtClean="0">
                <a:solidFill>
                  <a:srgbClr val="575757"/>
                </a:solidFill>
                <a:latin typeface="Arial" panose="020B0604020202020204" pitchFamily="34" charset="0"/>
                <a:cs typeface="Arial" panose="020B0604020202020204" pitchFamily="34" charset="0"/>
              </a:rPr>
              <a:t> services</a:t>
            </a:r>
            <a:endParaRPr lang="en-US" sz="1200" dirty="0">
              <a:solidFill>
                <a:srgbClr val="575757"/>
              </a:solidFill>
              <a:latin typeface="Arial" panose="020B0604020202020204" pitchFamily="34" charset="0"/>
              <a:cs typeface="Arial" panose="020B0604020202020204" pitchFamily="34" charset="0"/>
            </a:endParaRP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On-demand pricing – no cost optimization in place</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Inability/inaccurate departmental chargeback</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Paying on credit card terms</a:t>
            </a:r>
          </a:p>
          <a:p>
            <a:pPr marL="228594" indent="-228594" defTabSz="609585" fontAlgn="t">
              <a:buFont typeface="Arial" panose="020B0604020202020204" pitchFamily="34" charset="0"/>
              <a:buChar char="•"/>
            </a:pPr>
            <a:endParaRPr lang="en-US" sz="1200" dirty="0">
              <a:solidFill>
                <a:srgbClr val="575757"/>
              </a:solidFill>
              <a:latin typeface="Arial" panose="020B0604020202020204" pitchFamily="34" charset="0"/>
              <a:cs typeface="Arial" panose="020B0604020202020204" pitchFamily="34" charset="0"/>
            </a:endParaRPr>
          </a:p>
        </p:txBody>
      </p:sp>
      <p:sp>
        <p:nvSpPr>
          <p:cNvPr id="14" name="TextBox 13"/>
          <p:cNvSpPr txBox="1"/>
          <p:nvPr/>
        </p:nvSpPr>
        <p:spPr>
          <a:xfrm>
            <a:off x="270713" y="1606237"/>
            <a:ext cx="2329596" cy="3693319"/>
          </a:xfrm>
          <a:prstGeom prst="rect">
            <a:avLst/>
          </a:prstGeom>
          <a:noFill/>
        </p:spPr>
        <p:txBody>
          <a:bodyPr wrap="square" lIns="0" tIns="0" rIns="0" bIns="0" rtlCol="0">
            <a:spAutoFit/>
          </a:bodyPr>
          <a:lstStyle/>
          <a:p>
            <a:pPr defTabSz="609585"/>
            <a:r>
              <a:rPr lang="en-US" sz="1200" dirty="0">
                <a:solidFill>
                  <a:srgbClr val="575757"/>
                </a:solidFill>
                <a:latin typeface="Arial" panose="020B0604020202020204" pitchFamily="34" charset="0"/>
                <a:cs typeface="Arial" panose="020B0604020202020204" pitchFamily="34" charset="0"/>
              </a:rPr>
              <a:t>The rapid pace of public cloud adoption continues as organizations look to increase business agility while minimizing data center costs.   However, many organizations are challenged with having the access and control needed to automate provisioning, governing, and managing Cloud Providers.</a:t>
            </a:r>
          </a:p>
          <a:p>
            <a:pPr defTabSz="609585"/>
            <a:endParaRPr lang="en-US" sz="1200" dirty="0">
              <a:solidFill>
                <a:srgbClr val="575757"/>
              </a:solidFill>
              <a:latin typeface="Arial" panose="020B0604020202020204" pitchFamily="34" charset="0"/>
              <a:cs typeface="Arial" panose="020B0604020202020204" pitchFamily="34" charset="0"/>
            </a:endParaRPr>
          </a:p>
          <a:p>
            <a:pPr defTabSz="609585"/>
            <a:r>
              <a:rPr lang="en-US" sz="1200" dirty="0">
                <a:solidFill>
                  <a:srgbClr val="575757"/>
                </a:solidFill>
                <a:latin typeface="Arial" panose="020B0604020202020204" pitchFamily="34" charset="0"/>
                <a:cs typeface="Arial" panose="020B0604020202020204" pitchFamily="34" charset="0"/>
              </a:rPr>
              <a:t>Tech Data StreamOne Enterprise Solutions is tightly integrated with top Cloud </a:t>
            </a:r>
            <a:r>
              <a:rPr lang="en-US" sz="1200" dirty="0" smtClean="0">
                <a:solidFill>
                  <a:srgbClr val="575757"/>
                </a:solidFill>
                <a:latin typeface="Arial" panose="020B0604020202020204" pitchFamily="34" charset="0"/>
                <a:cs typeface="Arial" panose="020B0604020202020204" pitchFamily="34" charset="0"/>
              </a:rPr>
              <a:t>Providers including Azure. With </a:t>
            </a:r>
            <a:r>
              <a:rPr lang="en-US" sz="1200" dirty="0">
                <a:solidFill>
                  <a:srgbClr val="575757"/>
                </a:solidFill>
                <a:latin typeface="Arial" panose="020B0604020202020204" pitchFamily="34" charset="0"/>
                <a:cs typeface="Arial" panose="020B0604020202020204" pitchFamily="34" charset="0"/>
              </a:rPr>
              <a:t>StreamOne Enterprise Solutions, users have self-service dashboard access </a:t>
            </a:r>
            <a:r>
              <a:rPr lang="en-US" sz="1200" dirty="0" smtClean="0">
                <a:solidFill>
                  <a:srgbClr val="575757"/>
                </a:solidFill>
                <a:latin typeface="Arial" panose="020B0604020202020204" pitchFamily="34" charset="0"/>
                <a:cs typeface="Arial" panose="020B0604020202020204" pitchFamily="34" charset="0"/>
              </a:rPr>
              <a:t>with the ability to centralize spend and create governance to improve control across cloud providers.</a:t>
            </a:r>
            <a:endParaRPr lang="en-US" sz="1200" dirty="0">
              <a:solidFill>
                <a:srgbClr val="575757"/>
              </a:solidFill>
              <a:latin typeface="Arial" panose="020B0604020202020204" pitchFamily="34" charset="0"/>
              <a:cs typeface="Arial" panose="020B0604020202020204" pitchFamily="34" charset="0"/>
            </a:endParaRPr>
          </a:p>
        </p:txBody>
      </p:sp>
      <p:cxnSp>
        <p:nvCxnSpPr>
          <p:cNvPr id="38" name="Straight Connector 37"/>
          <p:cNvCxnSpPr/>
          <p:nvPr/>
        </p:nvCxnSpPr>
        <p:spPr>
          <a:xfrm flipV="1">
            <a:off x="2870000"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5776685"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8460388"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3026093" y="4343706"/>
            <a:ext cx="2464317" cy="572464"/>
          </a:xfrm>
          <a:prstGeom prst="rect">
            <a:avLst/>
          </a:prstGeom>
          <a:noFill/>
        </p:spPr>
        <p:txBody>
          <a:bodyPr wrap="square" lIns="0" tIns="0" rIns="0" bIns="0" rtlCol="0">
            <a:spAutoFit/>
          </a:bodyPr>
          <a:lstStyle/>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Larger end-users with </a:t>
            </a:r>
            <a:r>
              <a:rPr lang="en-US" sz="1200" dirty="0" smtClean="0">
                <a:solidFill>
                  <a:srgbClr val="575757"/>
                </a:solidFill>
                <a:latin typeface="Arial" panose="020B0604020202020204" pitchFamily="34" charset="0"/>
                <a:cs typeface="Arial" panose="020B0604020202020204" pitchFamily="34" charset="0"/>
              </a:rPr>
              <a:t>multiple Azure accounts.</a:t>
            </a:r>
            <a:endParaRPr lang="en-US" sz="1200" dirty="0">
              <a:solidFill>
                <a:srgbClr val="575757"/>
              </a:solidFill>
              <a:latin typeface="Arial" panose="020B0604020202020204" pitchFamily="34" charset="0"/>
              <a:cs typeface="Arial" panose="020B0604020202020204" pitchFamily="34" charset="0"/>
            </a:endParaRPr>
          </a:p>
          <a:p>
            <a:pPr defTabSz="609585">
              <a:lnSpc>
                <a:spcPct val="110000"/>
              </a:lnSpc>
            </a:pPr>
            <a:endParaRPr lang="en-US" sz="1200" dirty="0">
              <a:solidFill>
                <a:srgbClr val="575757"/>
              </a:solidFill>
              <a:latin typeface="Arial"/>
              <a:cs typeface="Arial"/>
            </a:endParaRPr>
          </a:p>
        </p:txBody>
      </p:sp>
      <p:sp>
        <p:nvSpPr>
          <p:cNvPr id="4" name="Rectangle 3"/>
          <p:cNvSpPr/>
          <p:nvPr/>
        </p:nvSpPr>
        <p:spPr>
          <a:xfrm>
            <a:off x="5852267" y="1587469"/>
            <a:ext cx="2697723" cy="4524315"/>
          </a:xfrm>
          <a:prstGeom prst="rect">
            <a:avLst/>
          </a:prstGeom>
        </p:spPr>
        <p:txBody>
          <a:bodyPr wrap="square">
            <a:spAutoFit/>
          </a:bodyPr>
          <a:lstStyle/>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What </a:t>
            </a:r>
            <a:r>
              <a:rPr lang="en-US" sz="1200" dirty="0">
                <a:solidFill>
                  <a:srgbClr val="575757"/>
                </a:solidFill>
                <a:latin typeface="Arial" panose="020B0604020202020204" pitchFamily="34" charset="0"/>
                <a:cs typeface="Arial" panose="020B0604020202020204" pitchFamily="34" charset="0"/>
              </a:rPr>
              <a:t>cloud providers are you using?</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Are you direct with the Cloud Provider or work with another reseller?</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How large is your monthly cloud spend by cloud provider</a:t>
            </a:r>
            <a:r>
              <a:rPr lang="en-US" sz="1200" dirty="0" smtClean="0">
                <a:solidFill>
                  <a:srgbClr val="575757"/>
                </a:solidFill>
                <a:latin typeface="Arial" panose="020B0604020202020204" pitchFamily="34" charset="0"/>
                <a:cs typeface="Arial" panose="020B0604020202020204" pitchFamily="34" charset="0"/>
              </a:rPr>
              <a:t>? </a:t>
            </a:r>
          </a:p>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Are your accounts consolidated to take advantage of tiered usage and support discounts?</a:t>
            </a:r>
            <a:endParaRPr lang="en-US" sz="1200" dirty="0">
              <a:solidFill>
                <a:srgbClr val="575757"/>
              </a:solidFill>
              <a:latin typeface="Arial" panose="020B0604020202020204" pitchFamily="34" charset="0"/>
              <a:cs typeface="Arial" panose="020B0604020202020204" pitchFamily="34" charset="0"/>
            </a:endParaRP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What level of visibility do you have into your cloud spend across your organization?</a:t>
            </a:r>
          </a:p>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How </a:t>
            </a:r>
            <a:r>
              <a:rPr lang="en-US" sz="1200" dirty="0">
                <a:solidFill>
                  <a:srgbClr val="575757"/>
                </a:solidFill>
                <a:latin typeface="Arial" panose="020B0604020202020204" pitchFamily="34" charset="0"/>
                <a:cs typeface="Arial" panose="020B0604020202020204" pitchFamily="34" charset="0"/>
              </a:rPr>
              <a:t>do you currently govern who has the ability to provision?</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Do you have challenges with billing </a:t>
            </a:r>
            <a:r>
              <a:rPr lang="en-US" sz="1200" dirty="0" err="1">
                <a:solidFill>
                  <a:srgbClr val="575757"/>
                </a:solidFill>
                <a:latin typeface="Arial" panose="020B0604020202020204" pitchFamily="34" charset="0"/>
                <a:cs typeface="Arial" panose="020B0604020202020204" pitchFamily="34" charset="0"/>
              </a:rPr>
              <a:t>IaaS</a:t>
            </a:r>
            <a:r>
              <a:rPr lang="en-US" sz="1200" dirty="0">
                <a:solidFill>
                  <a:srgbClr val="575757"/>
                </a:solidFill>
                <a:latin typeface="Arial" panose="020B0604020202020204" pitchFamily="34" charset="0"/>
                <a:cs typeface="Arial" panose="020B0604020202020204" pitchFamily="34" charset="0"/>
              </a:rPr>
              <a:t>, and chargebacks? </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Would you like to consolidate billing from multiple cloud providers?</a:t>
            </a:r>
          </a:p>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Do </a:t>
            </a:r>
            <a:r>
              <a:rPr lang="en-US" sz="1200" dirty="0">
                <a:solidFill>
                  <a:srgbClr val="575757"/>
                </a:solidFill>
                <a:latin typeface="Arial" panose="020B0604020202020204" pitchFamily="34" charset="0"/>
                <a:cs typeface="Arial" panose="020B0604020202020204" pitchFamily="34" charset="0"/>
              </a:rPr>
              <a:t>you have the skilled staff to manage you </a:t>
            </a:r>
            <a:r>
              <a:rPr lang="en-US" sz="1200" dirty="0" smtClean="0">
                <a:solidFill>
                  <a:srgbClr val="575757"/>
                </a:solidFill>
                <a:latin typeface="Arial" panose="020B0604020202020204" pitchFamily="34" charset="0"/>
                <a:cs typeface="Arial" panose="020B0604020202020204" pitchFamily="34" charset="0"/>
              </a:rPr>
              <a:t>Azure </a:t>
            </a:r>
            <a:r>
              <a:rPr lang="en-US" sz="1200" dirty="0">
                <a:solidFill>
                  <a:srgbClr val="575757"/>
                </a:solidFill>
                <a:latin typeface="Arial" panose="020B0604020202020204" pitchFamily="34" charset="0"/>
                <a:cs typeface="Arial" panose="020B0604020202020204" pitchFamily="34" charset="0"/>
              </a:rPr>
              <a:t>environment?</a:t>
            </a:r>
          </a:p>
          <a:p>
            <a:pPr marL="232828" indent="-232828" defTabSz="609585">
              <a:buFont typeface="Arial" panose="020B0604020202020204" pitchFamily="34" charset="0"/>
              <a:buChar char="•"/>
            </a:pPr>
            <a:endParaRPr lang="en-US" sz="1200" dirty="0">
              <a:solidFill>
                <a:srgbClr val="575757"/>
              </a:solidFill>
              <a:latin typeface="Arial" panose="020B0604020202020204" pitchFamily="34" charset="0"/>
              <a:cs typeface="Arial" panose="020B0604020202020204" pitchFamily="34" charset="0"/>
            </a:endParaRPr>
          </a:p>
          <a:p>
            <a:pPr marL="232828" indent="-232828" defTabSz="609585">
              <a:buFont typeface="Arial" panose="020B0604020202020204" pitchFamily="34" charset="0"/>
              <a:buChar char="•"/>
            </a:pPr>
            <a:endParaRPr lang="en-US" sz="1200" dirty="0">
              <a:solidFill>
                <a:srgbClr val="575757"/>
              </a:solidFill>
              <a:latin typeface="Arial" panose="020B0604020202020204" pitchFamily="34" charset="0"/>
              <a:cs typeface="Arial" panose="020B0604020202020204" pitchFamily="34" charset="0"/>
            </a:endParaRPr>
          </a:p>
        </p:txBody>
      </p:sp>
      <p:sp>
        <p:nvSpPr>
          <p:cNvPr id="6" name="Rectangle 5"/>
          <p:cNvSpPr/>
          <p:nvPr/>
        </p:nvSpPr>
        <p:spPr>
          <a:xfrm>
            <a:off x="8474904" y="1485646"/>
            <a:ext cx="3116461" cy="3231654"/>
          </a:xfrm>
          <a:prstGeom prst="rect">
            <a:avLst/>
          </a:prstGeom>
        </p:spPr>
        <p:txBody>
          <a:bodyPr wrap="square">
            <a:spAutoFit/>
          </a:bodyPr>
          <a:lstStyle/>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Centralize accounts into a consolidated billing model.</a:t>
            </a:r>
          </a:p>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Pro-actively </a:t>
            </a:r>
            <a:r>
              <a:rPr lang="en-US" sz="1200" dirty="0">
                <a:solidFill>
                  <a:srgbClr val="575757"/>
                </a:solidFill>
                <a:latin typeface="Arial" panose="020B0604020202020204" pitchFamily="34" charset="0"/>
                <a:cs typeface="Arial" panose="020B0604020202020204" pitchFamily="34" charset="0"/>
              </a:rPr>
              <a:t>manage Cloud spend across the enterprise with dashboards, drill-down reports and trending analyses that can be viewed by any number of authorized staff.  </a:t>
            </a:r>
          </a:p>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Automate </a:t>
            </a:r>
            <a:r>
              <a:rPr lang="en-US" sz="1200" dirty="0">
                <a:solidFill>
                  <a:srgbClr val="575757"/>
                </a:solidFill>
                <a:latin typeface="Arial" panose="020B0604020202020204" pitchFamily="34" charset="0"/>
                <a:cs typeface="Arial" panose="020B0604020202020204" pitchFamily="34" charset="0"/>
              </a:rPr>
              <a:t>charge-backs with configurable cost management features </a:t>
            </a:r>
            <a:r>
              <a:rPr lang="en-US" sz="1200" dirty="0" smtClean="0">
                <a:solidFill>
                  <a:srgbClr val="575757"/>
                </a:solidFill>
                <a:latin typeface="Arial" panose="020B0604020202020204" pitchFamily="34" charset="0"/>
                <a:cs typeface="Arial" panose="020B0604020202020204" pitchFamily="34" charset="0"/>
              </a:rPr>
              <a:t>and </a:t>
            </a:r>
            <a:r>
              <a:rPr lang="en-US" sz="1200" dirty="0">
                <a:solidFill>
                  <a:srgbClr val="575757"/>
                </a:solidFill>
                <a:latin typeface="Arial" panose="020B0604020202020204" pitchFamily="34" charset="0"/>
                <a:cs typeface="Arial" panose="020B0604020202020204" pitchFamily="34" charset="0"/>
              </a:rPr>
              <a:t>price book access to determine costs to allocate by group.</a:t>
            </a:r>
          </a:p>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Manage accountability and governance with built-in approval based </a:t>
            </a:r>
            <a:r>
              <a:rPr lang="en-US" sz="1200" dirty="0" smtClean="0">
                <a:solidFill>
                  <a:srgbClr val="575757"/>
                </a:solidFill>
                <a:latin typeface="Arial" panose="020B0604020202020204" pitchFamily="34" charset="0"/>
                <a:cs typeface="Arial" panose="020B0604020202020204" pitchFamily="34" charset="0"/>
              </a:rPr>
              <a:t>workflows.</a:t>
            </a:r>
          </a:p>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Leverage assessment, migration, optimization and managed services to advance your cloud initiatives. Leverage  Training Services to fill any skill gaps.</a:t>
            </a:r>
            <a:endParaRPr lang="en-US" sz="1200" dirty="0">
              <a:solidFill>
                <a:srgbClr val="575757"/>
              </a:solidFill>
              <a:latin typeface="Arial" panose="020B0604020202020204" pitchFamily="34" charset="0"/>
              <a:cs typeface="Arial" panose="020B0604020202020204" pitchFamily="34" charset="0"/>
            </a:endParaRPr>
          </a:p>
        </p:txBody>
      </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1649" y="108234"/>
            <a:ext cx="860796" cy="860796"/>
          </a:xfrm>
          <a:prstGeom prst="rect">
            <a:avLst/>
          </a:prstGeom>
        </p:spPr>
      </p:pic>
      <p:sp>
        <p:nvSpPr>
          <p:cNvPr id="42" name="TextBox 41"/>
          <p:cNvSpPr txBox="1"/>
          <p:nvPr/>
        </p:nvSpPr>
        <p:spPr>
          <a:xfrm>
            <a:off x="8638842" y="1277894"/>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How We Can Help</a:t>
            </a:r>
            <a:endParaRPr lang="en-US" sz="1467" dirty="0">
              <a:solidFill>
                <a:srgbClr val="00B2DC"/>
              </a:solidFill>
              <a:latin typeface="Arial"/>
              <a:cs typeface="Arial"/>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94594" y="6280605"/>
            <a:ext cx="1901492" cy="599485"/>
          </a:xfrm>
          <a:prstGeom prst="rect">
            <a:avLst/>
          </a:prstGeom>
        </p:spPr>
      </p:pic>
      <p:sp>
        <p:nvSpPr>
          <p:cNvPr id="15" name="Rectangle 14"/>
          <p:cNvSpPr/>
          <p:nvPr/>
        </p:nvSpPr>
        <p:spPr>
          <a:xfrm>
            <a:off x="8549990" y="5140744"/>
            <a:ext cx="3289208" cy="830997"/>
          </a:xfrm>
          <a:prstGeom prst="rect">
            <a:avLst/>
          </a:prstGeom>
        </p:spPr>
        <p:txBody>
          <a:bodyPr wrap="square">
            <a:spAutoFit/>
          </a:bodyPr>
          <a:lstStyle/>
          <a:p>
            <a:pPr defTabSz="609585"/>
            <a:r>
              <a:rPr lang="en-US" sz="1200" dirty="0">
                <a:solidFill>
                  <a:srgbClr val="575757"/>
                </a:solidFill>
                <a:latin typeface="Arial" panose="020B0604020202020204" pitchFamily="34" charset="0"/>
                <a:cs typeface="Arial" panose="020B0604020202020204" pitchFamily="34" charset="0"/>
              </a:rPr>
              <a:t>Best combination of leading </a:t>
            </a:r>
            <a:r>
              <a:rPr lang="en-US" sz="1200" dirty="0" err="1">
                <a:solidFill>
                  <a:srgbClr val="575757"/>
                </a:solidFill>
                <a:latin typeface="Arial" panose="020B0604020202020204" pitchFamily="34" charset="0"/>
                <a:cs typeface="Arial" panose="020B0604020202020204" pitchFamily="34" charset="0"/>
              </a:rPr>
              <a:t>IaaS</a:t>
            </a:r>
            <a:r>
              <a:rPr lang="en-US" sz="1200" dirty="0">
                <a:solidFill>
                  <a:srgbClr val="575757"/>
                </a:solidFill>
                <a:latin typeface="Arial" panose="020B0604020202020204" pitchFamily="34" charset="0"/>
                <a:cs typeface="Arial" panose="020B0604020202020204" pitchFamily="34" charset="0"/>
              </a:rPr>
              <a:t> Cloud Providers with management capabilities and tailored support all powered by StreamOne Enterprise Solutions cloud platform. </a:t>
            </a:r>
          </a:p>
        </p:txBody>
      </p:sp>
      <p:sp>
        <p:nvSpPr>
          <p:cNvPr id="43" name="TextBox 42"/>
          <p:cNvSpPr txBox="1"/>
          <p:nvPr/>
        </p:nvSpPr>
        <p:spPr>
          <a:xfrm>
            <a:off x="8521455" y="4847960"/>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Solution Available</a:t>
            </a:r>
            <a:endParaRPr lang="en-US" sz="1467" dirty="0">
              <a:solidFill>
                <a:srgbClr val="00B2DC"/>
              </a:solidFill>
              <a:latin typeface="Arial"/>
              <a:cs typeface="Arial"/>
            </a:endParaRPr>
          </a:p>
        </p:txBody>
      </p:sp>
      <p:pic>
        <p:nvPicPr>
          <p:cNvPr id="2" name="Picture 1"/>
          <p:cNvPicPr>
            <a:picLocks noChangeAspect="1"/>
          </p:cNvPicPr>
          <p:nvPr/>
        </p:nvPicPr>
        <p:blipFill>
          <a:blip r:embed="rId5"/>
          <a:stretch>
            <a:fillRect/>
          </a:stretch>
        </p:blipFill>
        <p:spPr>
          <a:xfrm>
            <a:off x="-1818" y="6053259"/>
            <a:ext cx="2015919" cy="804741"/>
          </a:xfrm>
          <a:prstGeom prst="rect">
            <a:avLst/>
          </a:prstGeom>
        </p:spPr>
      </p:pic>
    </p:spTree>
    <p:extLst>
      <p:ext uri="{BB962C8B-B14F-4D97-AF65-F5344CB8AC3E}">
        <p14:creationId xmlns:p14="http://schemas.microsoft.com/office/powerpoint/2010/main" val="1689705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ntent Slide">
  <a:themeElements>
    <a:clrScheme name="Avnet brand colors">
      <a:dk1>
        <a:srgbClr val="575757"/>
      </a:dk1>
      <a:lt1>
        <a:srgbClr val="FFFFFF"/>
      </a:lt1>
      <a:dk2>
        <a:srgbClr val="E22422"/>
      </a:dk2>
      <a:lt2>
        <a:srgbClr val="B2B2B2"/>
      </a:lt2>
      <a:accent1>
        <a:srgbClr val="0593BC"/>
      </a:accent1>
      <a:accent2>
        <a:srgbClr val="8CB31A"/>
      </a:accent2>
      <a:accent3>
        <a:srgbClr val="02406E"/>
      </a:accent3>
      <a:accent4>
        <a:srgbClr val="EB6730"/>
      </a:accent4>
      <a:accent5>
        <a:srgbClr val="1B5C67"/>
      </a:accent5>
      <a:accent6>
        <a:srgbClr val="FFA039"/>
      </a:accent6>
      <a:hlink>
        <a:srgbClr val="575757"/>
      </a:hlink>
      <a:folHlink>
        <a:srgbClr val="5757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360</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1_Content Slide</vt:lpstr>
      <vt:lpstr>Cloud Control for Azure with StreamOne </vt:lpstr>
    </vt:vector>
  </TitlesOfParts>
  <Company>Avnet,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StreamOne Enterprise Solutions</dc:title>
  <dc:creator>Schauer, Kathy</dc:creator>
  <cp:lastModifiedBy>Schauer, Kathy</cp:lastModifiedBy>
  <cp:revision>10</cp:revision>
  <dcterms:created xsi:type="dcterms:W3CDTF">2017-10-09T22:21:33Z</dcterms:created>
  <dcterms:modified xsi:type="dcterms:W3CDTF">2018-05-09T19:17:14Z</dcterms:modified>
</cp:coreProperties>
</file>